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2" r:id="rId4"/>
    <p:sldId id="258" r:id="rId5"/>
    <p:sldId id="263" r:id="rId6"/>
    <p:sldId id="265" r:id="rId7"/>
    <p:sldId id="266" r:id="rId8"/>
    <p:sldId id="267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7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 Nuttall" userId="1c58fbf2-f7ea-46fe-bac0-226ba03935b1" providerId="ADAL" clId="{33BFFC2B-DADA-4685-ADC3-5730D0151F75}"/>
    <pc:docChg chg="delSld">
      <pc:chgData name="Lu Nuttall" userId="1c58fbf2-f7ea-46fe-bac0-226ba03935b1" providerId="ADAL" clId="{33BFFC2B-DADA-4685-ADC3-5730D0151F75}" dt="2024-06-24T12:34:51.402" v="3" actId="47"/>
      <pc:docMkLst>
        <pc:docMk/>
      </pc:docMkLst>
      <pc:sldChg chg="del">
        <pc:chgData name="Lu Nuttall" userId="1c58fbf2-f7ea-46fe-bac0-226ba03935b1" providerId="ADAL" clId="{33BFFC2B-DADA-4685-ADC3-5730D0151F75}" dt="2024-06-24T12:34:51.402" v="3" actId="47"/>
        <pc:sldMkLst>
          <pc:docMk/>
          <pc:sldMk cId="2213459855" sldId="257"/>
        </pc:sldMkLst>
      </pc:sldChg>
      <pc:sldChg chg="del">
        <pc:chgData name="Lu Nuttall" userId="1c58fbf2-f7ea-46fe-bac0-226ba03935b1" providerId="ADAL" clId="{33BFFC2B-DADA-4685-ADC3-5730D0151F75}" dt="2024-06-24T12:34:50.644" v="2" actId="47"/>
        <pc:sldMkLst>
          <pc:docMk/>
          <pc:sldMk cId="328025045" sldId="259"/>
        </pc:sldMkLst>
      </pc:sldChg>
      <pc:sldChg chg="del">
        <pc:chgData name="Lu Nuttall" userId="1c58fbf2-f7ea-46fe-bac0-226ba03935b1" providerId="ADAL" clId="{33BFFC2B-DADA-4685-ADC3-5730D0151F75}" dt="2024-06-24T12:34:48.643" v="0" actId="47"/>
        <pc:sldMkLst>
          <pc:docMk/>
          <pc:sldMk cId="348456578" sldId="260"/>
        </pc:sldMkLst>
      </pc:sldChg>
      <pc:sldChg chg="del">
        <pc:chgData name="Lu Nuttall" userId="1c58fbf2-f7ea-46fe-bac0-226ba03935b1" providerId="ADAL" clId="{33BFFC2B-DADA-4685-ADC3-5730D0151F75}" dt="2024-06-24T12:34:49.731" v="1" actId="47"/>
        <pc:sldMkLst>
          <pc:docMk/>
          <pc:sldMk cId="2992753955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0D6B4-9792-42F3-AC74-1394EB0B1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703C56-440E-4D58-B2AE-56446B88C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22BE4-29B1-4603-8FB9-39BAF1B66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ED57-5E1B-4273-BC52-D5D1581E22C9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DBB1C-C7CD-41E5-9E2C-384E5364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68B8B-41D8-4FA1-845B-55E74139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3C12-419A-4554-8525-00171BD37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782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03C45-0512-4A93-B694-A6D3FB58E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19BE78-DCD5-454F-86D5-9D44EA81B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D1E88-D9D7-4AAD-A0A8-1E701703B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ED57-5E1B-4273-BC52-D5D1581E22C9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A7BB5-935D-4528-8FCA-E1F955FC8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2FF33-FF34-44BE-840F-7D79F8428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3C12-419A-4554-8525-00171BD37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39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5EAD12-E0F7-4254-8193-4B830376C7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02626-EB00-4A5F-9068-37174C4F7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350EE-01DE-4972-8A56-7B9BEDF08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ED57-5E1B-4273-BC52-D5D1581E22C9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022A2-4270-4BEB-A966-C602CD5A8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D55A5-5214-4BC9-B11D-00DAB61F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3C12-419A-4554-8525-00171BD37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52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B2082-1B02-4FD4-A36F-E697D230D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83ECD-BDA7-4281-8C21-1E0C4FE11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631E9-A4CB-494C-96A0-5E968B310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ED57-5E1B-4273-BC52-D5D1581E22C9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83679-C501-4A8E-AA78-763287862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3F787-BB9C-48A9-BC72-C3865F64A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3C12-419A-4554-8525-00171BD37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02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82830-7E72-4E5A-883E-107558675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30E1F-36F9-463F-8465-CF524DD08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44F46-7F04-4DCF-86A7-DE428B5A5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ED57-5E1B-4273-BC52-D5D1581E22C9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A70EC-A81D-496E-820B-0BB18FB85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CF550-C916-4CA0-AF9A-A0E44AE31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3C12-419A-4554-8525-00171BD37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96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AAA4D-34D8-40EA-8339-F84BA1AB4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31830-346A-4C7A-83C7-85D7CEEE9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EA879-5645-40B0-8553-AB56C7FA8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7FA39-87B0-4BAB-B42F-BA23CA52D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ED57-5E1B-4273-BC52-D5D1581E22C9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7F48B-7360-430D-B637-DEC0CD0CE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89AC8-A9A6-4850-9445-AAF7EFAE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3C12-419A-4554-8525-00171BD37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21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19CF4-552F-4332-A66E-F3DAA982A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8A7B8-206F-4F74-86C2-D8C3093AE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E70AA-27C2-422C-941F-7E3168510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BFCFFB-8DAE-4CC1-8F63-F143E331A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823BBE-9081-4A0C-B039-4461F12301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9A2900-7D52-4F49-9694-A6EB8A0FB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ED57-5E1B-4273-BC52-D5D1581E22C9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DA7E6-8DDB-4415-A11F-583A2077F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772EB3-41AF-4BDE-8D49-7FADB0760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3C12-419A-4554-8525-00171BD37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60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F35FC-0C08-4BF9-8982-76A315E17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2BAB02-F857-4CD8-85DB-151BC0F1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ED57-5E1B-4273-BC52-D5D1581E22C9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A32501-FFB1-40BA-BCF0-B7E3671E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4EE8A-257F-40AA-AF02-07D0D86D2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3C12-419A-4554-8525-00171BD37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218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D7C412-B146-4F87-B69B-9DFF28131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ED57-5E1B-4273-BC52-D5D1581E22C9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3114EA-5EF2-4958-8109-67359432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8B87-CBF7-49A4-8C69-D99E03C1C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3C12-419A-4554-8525-00171BD37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00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82476-38D8-495D-B425-223396F3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C1D3C-5180-40CF-8EEA-4F80C3B98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8D5CF-889C-4994-B1BD-6CAFC2BB3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5A530-E685-40CA-A331-40CC45DD3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ED57-5E1B-4273-BC52-D5D1581E22C9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F650C-45A3-428D-A4E2-04309B524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7BC539-9EC2-47C5-BF5A-EECC20849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3C12-419A-4554-8525-00171BD37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33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6E9EC-AAC4-4D25-A087-B8BB4C74C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34FC6A-103E-4710-9DDB-70BE0BFA41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858A7-AB65-4D92-BDC9-DD66A711E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FA630-CFFF-483A-9F99-E6F6E3575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ED57-5E1B-4273-BC52-D5D1581E22C9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1951AD-086F-4B34-A6D2-AB4AE297E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A02AA3-DA18-495E-A2E7-060E7B427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3C12-419A-4554-8525-00171BD37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237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66DF2F-8374-44A6-A5B3-6F9CAF9D8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7305C-A481-4DF5-8C0E-C0AFDDDEF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C1CD5-62DB-44D8-88FC-E1FEB1AC5F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4ED57-5E1B-4273-BC52-D5D1581E22C9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F3FFE-4125-4E9C-99B1-E95141CD33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B8B48-F70F-4A1B-AEB4-4895518ED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F3C12-419A-4554-8525-00171BD37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87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2022年虎年大吉新春快乐春节壁纸,节日节气-可爱美图">
            <a:extLst>
              <a:ext uri="{FF2B5EF4-FFF2-40B4-BE49-F238E27FC236}">
                <a16:creationId xmlns:a16="http://schemas.microsoft.com/office/drawing/2014/main" id="{5DDF402B-849F-4C4D-B5CA-38A136B6F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0" y="6321"/>
            <a:ext cx="12183020" cy="685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《春》的笔顺分步演示（一笔一画写字）">
            <a:extLst>
              <a:ext uri="{FF2B5EF4-FFF2-40B4-BE49-F238E27FC236}">
                <a16:creationId xmlns:a16="http://schemas.microsoft.com/office/drawing/2014/main" id="{1AFA5539-6DE9-42A7-A053-A9A1CADBE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962" y="5620952"/>
            <a:ext cx="3716555" cy="123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457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申城年味｜除夕夜每样饭菜都有好寓意，油炸食物也不例外|年夜饭_新浪财经_新浪网">
            <a:extLst>
              <a:ext uri="{FF2B5EF4-FFF2-40B4-BE49-F238E27FC236}">
                <a16:creationId xmlns:a16="http://schemas.microsoft.com/office/drawing/2014/main" id="{8A7ECE9D-B80D-4876-8AB1-54DAB112C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15" y="209723"/>
            <a:ext cx="11075258" cy="625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681449-A14A-4A59-93A5-1033318B1254}"/>
              </a:ext>
            </a:extLst>
          </p:cNvPr>
          <p:cNvSpPr txBox="1"/>
          <p:nvPr/>
        </p:nvSpPr>
        <p:spPr>
          <a:xfrm>
            <a:off x="620785" y="595618"/>
            <a:ext cx="2759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3600" dirty="0">
                <a:solidFill>
                  <a:srgbClr val="FF0000"/>
                </a:solidFill>
              </a:rPr>
              <a:t>     </a:t>
            </a:r>
            <a:r>
              <a:rPr lang="en-GB" sz="2400" b="0" i="0" dirty="0" err="1">
                <a:solidFill>
                  <a:srgbClr val="2A3235"/>
                </a:solidFill>
                <a:effectLst/>
                <a:latin typeface="-apple-system"/>
              </a:rPr>
              <a:t>tuán</a:t>
            </a:r>
            <a:r>
              <a:rPr lang="en-GB" sz="2400" b="0" i="0" dirty="0">
                <a:solidFill>
                  <a:srgbClr val="2A3235"/>
                </a:solidFill>
                <a:effectLst/>
                <a:latin typeface="-apple-system"/>
              </a:rPr>
              <a:t> </a:t>
            </a:r>
            <a:r>
              <a:rPr lang="en-GB" sz="2400" b="0" i="0" dirty="0" err="1">
                <a:solidFill>
                  <a:srgbClr val="2A3235"/>
                </a:solidFill>
                <a:effectLst/>
                <a:latin typeface="-apple-system"/>
              </a:rPr>
              <a:t>yuán</a:t>
            </a:r>
            <a:endParaRPr lang="en-GB" altLang="zh-CN" sz="2400" dirty="0">
              <a:solidFill>
                <a:srgbClr val="FF0000"/>
              </a:solidFill>
            </a:endParaRPr>
          </a:p>
          <a:p>
            <a:r>
              <a:rPr lang="zh-CN" altLang="en-US" sz="3600" dirty="0">
                <a:solidFill>
                  <a:srgbClr val="FF0000"/>
                </a:solidFill>
              </a:rPr>
              <a:t>吃</a:t>
            </a:r>
            <a:r>
              <a:rPr lang="zh-CN" altLang="en-US" sz="3600" dirty="0"/>
              <a:t>团   圆 </a:t>
            </a:r>
            <a:r>
              <a:rPr lang="zh-CN" altLang="en-US" sz="3600" dirty="0">
                <a:solidFill>
                  <a:srgbClr val="FF0000"/>
                </a:solidFill>
              </a:rPr>
              <a:t>饭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072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饺子- 维基百科，自由的百科全书">
            <a:extLst>
              <a:ext uri="{FF2B5EF4-FFF2-40B4-BE49-F238E27FC236}">
                <a16:creationId xmlns:a16="http://schemas.microsoft.com/office/drawing/2014/main" id="{E4F7E95A-4F4F-448A-AA4A-ACB87D0F1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28900" cy="301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立鱼约1-1.2LB. 2ULIFE 华府优秀的生鲜及餐饮配送服务商">
            <a:extLst>
              <a:ext uri="{FF2B5EF4-FFF2-40B4-BE49-F238E27FC236}">
                <a16:creationId xmlns:a16="http://schemas.microsoft.com/office/drawing/2014/main" id="{E47D4780-AAE8-4DB0-92AF-FCB67D913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 t="12413" r="5191" b="12863"/>
          <a:stretch/>
        </p:blipFill>
        <p:spPr bwMode="auto">
          <a:xfrm>
            <a:off x="4200331" y="233862"/>
            <a:ext cx="4284547" cy="264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CBEC48-1E18-4FBE-8EA8-589B14BB303D}"/>
              </a:ext>
            </a:extLst>
          </p:cNvPr>
          <p:cNvSpPr txBox="1"/>
          <p:nvPr/>
        </p:nvSpPr>
        <p:spPr>
          <a:xfrm>
            <a:off x="726239" y="3158684"/>
            <a:ext cx="29221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2A3235"/>
                </a:solidFill>
                <a:latin typeface="-apple-system"/>
              </a:rPr>
              <a:t>j</a:t>
            </a:r>
            <a:r>
              <a:rPr lang="en-GB" sz="2800" b="0" i="0" dirty="0" err="1">
                <a:solidFill>
                  <a:srgbClr val="2A3235"/>
                </a:solidFill>
                <a:effectLst/>
                <a:latin typeface="-apple-system"/>
              </a:rPr>
              <a:t>iǎo</a:t>
            </a:r>
            <a:r>
              <a:rPr lang="en-GB" sz="2800" b="0" i="0" dirty="0">
                <a:solidFill>
                  <a:srgbClr val="2A3235"/>
                </a:solidFill>
                <a:effectLst/>
                <a:latin typeface="-apple-system"/>
              </a:rPr>
              <a:t>  zi</a:t>
            </a:r>
          </a:p>
          <a:p>
            <a:r>
              <a:rPr lang="zh-CN" altLang="en-US" sz="2800" dirty="0">
                <a:solidFill>
                  <a:srgbClr val="2A3235"/>
                </a:solidFill>
                <a:latin typeface="-apple-system"/>
              </a:rPr>
              <a:t> 饺  子（中国北方）</a:t>
            </a:r>
            <a:endParaRPr lang="en-GB" sz="2800" dirty="0"/>
          </a:p>
        </p:txBody>
      </p:sp>
      <p:pic>
        <p:nvPicPr>
          <p:cNvPr id="1034" name="Picture 10" descr="《饺》的笔顺分步演示（一笔一画写字）">
            <a:extLst>
              <a:ext uri="{FF2B5EF4-FFF2-40B4-BE49-F238E27FC236}">
                <a16:creationId xmlns:a16="http://schemas.microsoft.com/office/drawing/2014/main" id="{7CFB5D4E-B7A2-4D20-94F7-C99B84B4A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48" y="4520116"/>
            <a:ext cx="3269915" cy="108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糯米粉芝麻汤圆DIY的做法_糯米粉芝麻汤圆DIY怎么做_糯米粉芝麻汤圆DIY的家常做法【心食谱】">
            <a:extLst>
              <a:ext uri="{FF2B5EF4-FFF2-40B4-BE49-F238E27FC236}">
                <a16:creationId xmlns:a16="http://schemas.microsoft.com/office/drawing/2014/main" id="{7FE79706-514C-4C7E-BF32-6704ECEBF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791" y="58722"/>
            <a:ext cx="3759740" cy="281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D2D24E-0F10-40DF-90D9-8307A4D11B1A}"/>
              </a:ext>
            </a:extLst>
          </p:cNvPr>
          <p:cNvSpPr txBox="1"/>
          <p:nvPr/>
        </p:nvSpPr>
        <p:spPr>
          <a:xfrm>
            <a:off x="8741433" y="2878528"/>
            <a:ext cx="33559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 err="1">
                <a:solidFill>
                  <a:srgbClr val="2A3235"/>
                </a:solidFill>
                <a:latin typeface="-apple-system"/>
              </a:rPr>
              <a:t>tāng</a:t>
            </a:r>
            <a:r>
              <a:rPr lang="en-GB" sz="2800" dirty="0">
                <a:solidFill>
                  <a:srgbClr val="2A3235"/>
                </a:solidFill>
                <a:latin typeface="-apple-system"/>
              </a:rPr>
              <a:t> </a:t>
            </a:r>
            <a:r>
              <a:rPr lang="en-GB" sz="2800" dirty="0" err="1">
                <a:solidFill>
                  <a:srgbClr val="2A3235"/>
                </a:solidFill>
                <a:latin typeface="-apple-system"/>
              </a:rPr>
              <a:t>yuán</a:t>
            </a:r>
            <a:endParaRPr lang="en-GB" altLang="zh-CN" sz="2800" dirty="0">
              <a:solidFill>
                <a:srgbClr val="2A3235"/>
              </a:solidFill>
              <a:latin typeface="-apple-system"/>
            </a:endParaRPr>
          </a:p>
          <a:p>
            <a:r>
              <a:rPr lang="zh-CN" altLang="en-US" sz="2800" dirty="0">
                <a:solidFill>
                  <a:srgbClr val="2A3235"/>
                </a:solidFill>
                <a:latin typeface="-apple-system"/>
              </a:rPr>
              <a:t>  汤    圆（中国南方）</a:t>
            </a:r>
            <a:endParaRPr lang="en-GB" sz="2800" dirty="0">
              <a:solidFill>
                <a:srgbClr val="2A3235"/>
              </a:solidFill>
              <a:latin typeface="-apple-system"/>
            </a:endParaRPr>
          </a:p>
        </p:txBody>
      </p:sp>
      <p:pic>
        <p:nvPicPr>
          <p:cNvPr id="1038" name="Picture 14" descr="《汤》的笔顺分步演示（一笔一画写字）">
            <a:extLst>
              <a:ext uri="{FF2B5EF4-FFF2-40B4-BE49-F238E27FC236}">
                <a16:creationId xmlns:a16="http://schemas.microsoft.com/office/drawing/2014/main" id="{A2250EDF-C31B-4B65-A6D6-2BDA06EBC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372" y="4261762"/>
            <a:ext cx="3790032" cy="12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243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从小年到十五，春节风俗完整版- 知乎">
            <a:extLst>
              <a:ext uri="{FF2B5EF4-FFF2-40B4-BE49-F238E27FC236}">
                <a16:creationId xmlns:a16="http://schemas.microsoft.com/office/drawing/2014/main" id="{2F19ECB6-1C89-45DD-9C44-4BE45A9C3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465" y="21267"/>
            <a:ext cx="5843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E79E0D-D885-4309-8924-AF13F2BAF910}"/>
              </a:ext>
            </a:extLst>
          </p:cNvPr>
          <p:cNvSpPr txBox="1"/>
          <p:nvPr/>
        </p:nvSpPr>
        <p:spPr>
          <a:xfrm>
            <a:off x="7690084" y="4977023"/>
            <a:ext cx="4041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FFFF00"/>
                </a:solidFill>
                <a:highlight>
                  <a:srgbClr val="FF0000"/>
                </a:highlight>
              </a:rPr>
              <a:t>红包（里面有钱）</a:t>
            </a:r>
            <a:endParaRPr lang="en-GB" sz="40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17476B-CEF9-48F4-86A4-C0240B5A0063}"/>
              </a:ext>
            </a:extLst>
          </p:cNvPr>
          <p:cNvSpPr txBox="1"/>
          <p:nvPr/>
        </p:nvSpPr>
        <p:spPr>
          <a:xfrm>
            <a:off x="7131959" y="381549"/>
            <a:ext cx="1760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highlight>
                  <a:srgbClr val="FF0000"/>
                </a:highlight>
              </a:rPr>
              <a:t>过年好！</a:t>
            </a:r>
            <a:endParaRPr lang="en-GB" altLang="zh-CN" sz="2800" dirty="0">
              <a:highlight>
                <a:srgbClr val="FF00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2D3EBE-B750-4132-A948-68949C6FBD18}"/>
              </a:ext>
            </a:extLst>
          </p:cNvPr>
          <p:cNvSpPr txBox="1"/>
          <p:nvPr/>
        </p:nvSpPr>
        <p:spPr>
          <a:xfrm>
            <a:off x="8667128" y="1416623"/>
            <a:ext cx="2608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highlight>
                  <a:srgbClr val="FF0000"/>
                </a:highlight>
              </a:rPr>
              <a:t>新春快乐！</a:t>
            </a:r>
            <a:endParaRPr lang="en-GB" altLang="zh-CN" sz="2800" dirty="0">
              <a:highlight>
                <a:srgbClr val="FF00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3086B7-48E8-43D7-864F-91CEDB083CD1}"/>
              </a:ext>
            </a:extLst>
          </p:cNvPr>
          <p:cNvSpPr txBox="1"/>
          <p:nvPr/>
        </p:nvSpPr>
        <p:spPr>
          <a:xfrm>
            <a:off x="9971193" y="2451697"/>
            <a:ext cx="1760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0" i="0" dirty="0">
                <a:solidFill>
                  <a:srgbClr val="2A3235"/>
                </a:solidFill>
                <a:effectLst/>
                <a:highlight>
                  <a:srgbClr val="FF0000"/>
                </a:highlight>
                <a:latin typeface="-apple-system"/>
              </a:rPr>
              <a:t>    </a:t>
            </a:r>
            <a:r>
              <a:rPr lang="en-GB" sz="2800" b="0" i="0" dirty="0" err="1">
                <a:solidFill>
                  <a:srgbClr val="2A3235"/>
                </a:solidFill>
                <a:effectLst/>
                <a:highlight>
                  <a:srgbClr val="FF0000"/>
                </a:highlight>
                <a:latin typeface="-apple-system"/>
              </a:rPr>
              <a:t>jié</a:t>
            </a:r>
            <a:endParaRPr lang="en-GB" altLang="zh-CN" sz="2800" dirty="0">
              <a:highlight>
                <a:srgbClr val="FF0000"/>
              </a:highlight>
            </a:endParaRPr>
          </a:p>
          <a:p>
            <a:r>
              <a:rPr lang="zh-CN" altLang="en-US" sz="2800" dirty="0">
                <a:highlight>
                  <a:srgbClr val="FF0000"/>
                </a:highlight>
              </a:rPr>
              <a:t>春节好！</a:t>
            </a:r>
            <a:endParaRPr lang="en-GB" altLang="zh-CN" sz="2800" dirty="0">
              <a:highlight>
                <a:srgbClr val="FF00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2E385C-3B72-4A54-B122-F058494AC4CC}"/>
              </a:ext>
            </a:extLst>
          </p:cNvPr>
          <p:cNvSpPr txBox="1"/>
          <p:nvPr/>
        </p:nvSpPr>
        <p:spPr>
          <a:xfrm>
            <a:off x="7429524" y="3270991"/>
            <a:ext cx="2926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0" i="0" dirty="0">
                <a:solidFill>
                  <a:srgbClr val="2A3235"/>
                </a:solidFill>
                <a:effectLst/>
                <a:highlight>
                  <a:srgbClr val="FF0000"/>
                </a:highlight>
                <a:latin typeface="-apple-system"/>
              </a:rPr>
              <a:t>         </a:t>
            </a:r>
            <a:r>
              <a:rPr lang="en-GB" sz="2800" b="0" i="0" dirty="0" err="1">
                <a:solidFill>
                  <a:srgbClr val="2A3235"/>
                </a:solidFill>
                <a:effectLst/>
                <a:highlight>
                  <a:srgbClr val="FF0000"/>
                </a:highlight>
                <a:latin typeface="-apple-system"/>
              </a:rPr>
              <a:t>bài</a:t>
            </a:r>
            <a:endParaRPr lang="en-GB" sz="2800" b="0" i="0" dirty="0">
              <a:solidFill>
                <a:srgbClr val="2A3235"/>
              </a:solidFill>
              <a:effectLst/>
              <a:highlight>
                <a:srgbClr val="FF0000"/>
              </a:highlight>
              <a:latin typeface="-apple-system"/>
            </a:endParaRPr>
          </a:p>
          <a:p>
            <a:r>
              <a:rPr lang="zh-CN" altLang="en-US" sz="2800" dirty="0">
                <a:highlight>
                  <a:srgbClr val="FF0000"/>
                </a:highlight>
              </a:rPr>
              <a:t>给您拜年了！</a:t>
            </a:r>
            <a:endParaRPr lang="en-GB" altLang="zh-CN" sz="2800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83382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D1F2F624-7DD8-4F18-97D1-7B0BEF833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363" y="0"/>
            <a:ext cx="449863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伦敦举行第33届新年游行中国舞龙亮相舞出民族风采- 中国日报网">
            <a:extLst>
              <a:ext uri="{FF2B5EF4-FFF2-40B4-BE49-F238E27FC236}">
                <a16:creationId xmlns:a16="http://schemas.microsoft.com/office/drawing/2014/main" id="{EC5B8539-FF4D-43A9-8610-D6CA5192D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5"/>
          <a:stretch/>
        </p:blipFill>
        <p:spPr bwMode="auto">
          <a:xfrm>
            <a:off x="5826964" y="0"/>
            <a:ext cx="6347598" cy="401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98B2DA-CEDD-4EA8-97E9-D48CE2DCAC91}"/>
              </a:ext>
            </a:extLst>
          </p:cNvPr>
          <p:cNvSpPr txBox="1"/>
          <p:nvPr/>
        </p:nvSpPr>
        <p:spPr>
          <a:xfrm>
            <a:off x="8554832" y="4161083"/>
            <a:ext cx="16143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0" i="0" dirty="0" err="1">
                <a:solidFill>
                  <a:srgbClr val="2A3235"/>
                </a:solidFill>
                <a:effectLst/>
                <a:latin typeface="-apple-system"/>
              </a:rPr>
              <a:t>wǔ</a:t>
            </a:r>
            <a:r>
              <a:rPr lang="en-GB" sz="3200" b="0" i="0" dirty="0">
                <a:solidFill>
                  <a:srgbClr val="2A3235"/>
                </a:solidFill>
                <a:effectLst/>
                <a:latin typeface="-apple-system"/>
              </a:rPr>
              <a:t> long</a:t>
            </a:r>
          </a:p>
          <a:p>
            <a:r>
              <a:rPr lang="zh-CN" altLang="en-US" sz="3200" dirty="0">
                <a:solidFill>
                  <a:srgbClr val="2A3235"/>
                </a:solidFill>
                <a:latin typeface="-apple-system"/>
              </a:rPr>
              <a:t>舞   龙</a:t>
            </a:r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EA1873-978B-4AFA-9596-1155EE09F010}"/>
              </a:ext>
            </a:extLst>
          </p:cNvPr>
          <p:cNvSpPr txBox="1"/>
          <p:nvPr/>
        </p:nvSpPr>
        <p:spPr>
          <a:xfrm>
            <a:off x="5169716" y="4099528"/>
            <a:ext cx="16673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0" i="0" dirty="0" err="1">
                <a:solidFill>
                  <a:srgbClr val="2A3235"/>
                </a:solidFill>
                <a:effectLst/>
                <a:latin typeface="-apple-system"/>
              </a:rPr>
              <a:t>wǔ</a:t>
            </a:r>
            <a:r>
              <a:rPr lang="en-GB" sz="3600" b="0" i="0" dirty="0">
                <a:solidFill>
                  <a:srgbClr val="2A3235"/>
                </a:solidFill>
                <a:effectLst/>
                <a:latin typeface="-apple-system"/>
              </a:rPr>
              <a:t> </a:t>
            </a:r>
            <a:r>
              <a:rPr lang="en-GB" sz="3600" b="0" i="0" dirty="0" err="1">
                <a:solidFill>
                  <a:srgbClr val="2A3235"/>
                </a:solidFill>
                <a:effectLst/>
                <a:latin typeface="-apple-system"/>
              </a:rPr>
              <a:t>shī</a:t>
            </a:r>
            <a:endParaRPr lang="en-GB" sz="3600" b="0" i="0" dirty="0">
              <a:solidFill>
                <a:srgbClr val="2A3235"/>
              </a:solidFill>
              <a:effectLst/>
              <a:latin typeface="-apple-system"/>
            </a:endParaRPr>
          </a:p>
          <a:p>
            <a:r>
              <a:rPr lang="zh-CN" altLang="en-US" sz="3600" dirty="0"/>
              <a:t>舞  狮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63486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年俗文化的由来？国内都有哪些庙会？传统庙会都有哪些特点_皇会">
            <a:extLst>
              <a:ext uri="{FF2B5EF4-FFF2-40B4-BE49-F238E27FC236}">
                <a16:creationId xmlns:a16="http://schemas.microsoft.com/office/drawing/2014/main" id="{C96224AD-2613-4AA0-B6B7-656F740C52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" b="1467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C9D06B-0066-4A6F-BC3C-808568A629E5}"/>
              </a:ext>
            </a:extLst>
          </p:cNvPr>
          <p:cNvSpPr txBox="1"/>
          <p:nvPr/>
        </p:nvSpPr>
        <p:spPr>
          <a:xfrm>
            <a:off x="9741941" y="3277998"/>
            <a:ext cx="1969089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b="0" i="0" dirty="0" err="1">
                <a:solidFill>
                  <a:srgbClr val="2A3235"/>
                </a:solidFill>
                <a:effectLst/>
                <a:latin typeface="-apple-system"/>
              </a:rPr>
              <a:t>miào</a:t>
            </a:r>
            <a:r>
              <a:rPr lang="en-GB" sz="3200" b="0" i="0" dirty="0">
                <a:solidFill>
                  <a:srgbClr val="2A3235"/>
                </a:solidFill>
                <a:effectLst/>
                <a:latin typeface="-apple-system"/>
              </a:rPr>
              <a:t> </a:t>
            </a:r>
            <a:r>
              <a:rPr lang="en-GB" sz="3200" b="0" i="0" dirty="0" err="1">
                <a:solidFill>
                  <a:srgbClr val="2A3235"/>
                </a:solidFill>
                <a:effectLst/>
                <a:latin typeface="-apple-system"/>
              </a:rPr>
              <a:t>huì</a:t>
            </a:r>
            <a:endParaRPr lang="en-GB" altLang="zh-CN" sz="3200" dirty="0"/>
          </a:p>
          <a:p>
            <a:r>
              <a:rPr lang="zh-CN" altLang="en-US" sz="3200" dirty="0"/>
              <a:t>  庙    会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52432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花灯、杂耍、演出、美食……今年深圳年味特别浓！">
            <a:extLst>
              <a:ext uri="{FF2B5EF4-FFF2-40B4-BE49-F238E27FC236}">
                <a16:creationId xmlns:a16="http://schemas.microsoft.com/office/drawing/2014/main" id="{1045A25D-80C8-4090-948E-BF51CBE32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114"/>
          <a:stretch/>
        </p:blipFill>
        <p:spPr bwMode="auto">
          <a:xfrm>
            <a:off x="5450529" y="3263116"/>
            <a:ext cx="6741471" cy="359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C88A52C8-28E6-4C7F-B4F7-A7F4D7259F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8" r="-1" b="5907"/>
          <a:stretch/>
        </p:blipFill>
        <p:spPr bwMode="auto">
          <a:xfrm>
            <a:off x="1754330" y="10"/>
            <a:ext cx="6760897" cy="3920034"/>
          </a:xfrm>
          <a:custGeom>
            <a:avLst/>
            <a:gdLst/>
            <a:ahLst/>
            <a:cxnLst/>
            <a:rect l="l" t="t" r="r" b="b"/>
            <a:pathLst>
              <a:path w="4113440" h="3920044">
                <a:moveTo>
                  <a:pt x="0" y="0"/>
                </a:moveTo>
                <a:lnTo>
                  <a:pt x="4113440" y="0"/>
                </a:lnTo>
                <a:lnTo>
                  <a:pt x="4113440" y="3103224"/>
                </a:lnTo>
                <a:lnTo>
                  <a:pt x="2157388" y="3103224"/>
                </a:lnTo>
                <a:lnTo>
                  <a:pt x="2157388" y="3920044"/>
                </a:lnTo>
                <a:lnTo>
                  <a:pt x="0" y="39200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806692FB-8FCB-4B46-A077-B6132E789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6094" y="160868"/>
            <a:ext cx="3355039" cy="2941382"/>
          </a:xfrm>
          <a:prstGeom prst="rect">
            <a:avLst/>
          </a:prstGeom>
          <a:solidFill>
            <a:srgbClr val="3F4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0FC960A-022A-4742-832C-FCE8ABEAB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6" y="4069977"/>
            <a:ext cx="1432595" cy="2019928"/>
          </a:xfrm>
          <a:prstGeom prst="rect">
            <a:avLst/>
          </a:prstGeom>
          <a:solidFill>
            <a:srgbClr val="3F4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除了看灯猜谜吃汤圆，元宵节竟然还有这些习俗- 中国日报网">
            <a:extLst>
              <a:ext uri="{FF2B5EF4-FFF2-40B4-BE49-F238E27FC236}">
                <a16:creationId xmlns:a16="http://schemas.microsoft.com/office/drawing/2014/main" id="{1219EC35-8412-4092-9703-A31C06207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2" b="5"/>
          <a:stretch/>
        </p:blipFill>
        <p:spPr bwMode="auto">
          <a:xfrm>
            <a:off x="0" y="3743805"/>
            <a:ext cx="5450529" cy="311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A47A40-EC01-4263-A8D8-14828861A236}"/>
              </a:ext>
            </a:extLst>
          </p:cNvPr>
          <p:cNvSpPr txBox="1"/>
          <p:nvPr/>
        </p:nvSpPr>
        <p:spPr>
          <a:xfrm>
            <a:off x="8676094" y="27788"/>
            <a:ext cx="3355039" cy="15696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sz="3200" dirty="0"/>
              <a:t>正月十五</a:t>
            </a:r>
            <a:r>
              <a:rPr lang="zh-CN" altLang="en-US" sz="3200" dirty="0"/>
              <a:t>看</a:t>
            </a:r>
            <a:r>
              <a:rPr lang="en-GB" sz="3200" dirty="0"/>
              <a:t>花灯</a:t>
            </a:r>
          </a:p>
          <a:p>
            <a:endParaRPr lang="en-GB" sz="3200" dirty="0"/>
          </a:p>
          <a:p>
            <a:r>
              <a:rPr lang="zh-CN" altLang="en-US" sz="3200" dirty="0"/>
              <a:t>猜灯谜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58633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24A5394C-2919-CA5C-9029-37BAD555B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27" y="1313522"/>
            <a:ext cx="3455623" cy="230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5A9A2B7-CA0D-3E37-1CF1-80A66748C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388" y="4637154"/>
            <a:ext cx="3579223" cy="201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0948BCA-6817-E457-DAF1-1916819AC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512" y="4140832"/>
            <a:ext cx="3644674" cy="242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A94F3733-100E-19B5-F9DC-C7F1C82A0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03" y="3854359"/>
            <a:ext cx="3039473" cy="279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立蛋成功會有好運？ 端午節9大傳統習俗│TVBS新聞網">
            <a:extLst>
              <a:ext uri="{FF2B5EF4-FFF2-40B4-BE49-F238E27FC236}">
                <a16:creationId xmlns:a16="http://schemas.microsoft.com/office/drawing/2014/main" id="{1F7908FF-B90C-B770-280B-EDBED68A7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205" y="1313522"/>
            <a:ext cx="4486795" cy="252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65B1FF-9CE9-9300-ACEA-98D4B99CDA45}"/>
              </a:ext>
            </a:extLst>
          </p:cNvPr>
          <p:cNvSpPr txBox="1"/>
          <p:nvPr/>
        </p:nvSpPr>
        <p:spPr>
          <a:xfrm>
            <a:off x="4006486" y="1507477"/>
            <a:ext cx="3455623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2A3235"/>
                </a:solidFill>
                <a:latin typeface="-apple-system"/>
              </a:rPr>
              <a:t>s</a:t>
            </a:r>
            <a:r>
              <a:rPr lang="en-GB" sz="2800" i="0" dirty="0" err="1">
                <a:solidFill>
                  <a:srgbClr val="2A3235"/>
                </a:solidFill>
                <a:effectLst/>
                <a:latin typeface="-apple-system"/>
              </a:rPr>
              <a:t>ài</a:t>
            </a:r>
            <a:r>
              <a:rPr lang="en-GB" sz="2800" i="0" dirty="0">
                <a:solidFill>
                  <a:srgbClr val="2A3235"/>
                </a:solidFill>
                <a:effectLst/>
                <a:latin typeface="-apple-system"/>
              </a:rPr>
              <a:t>   </a:t>
            </a:r>
            <a:r>
              <a:rPr lang="en-GB" sz="2800" i="0" dirty="0" err="1">
                <a:solidFill>
                  <a:srgbClr val="2A3235"/>
                </a:solidFill>
                <a:effectLst/>
                <a:latin typeface="-apple-system"/>
              </a:rPr>
              <a:t>lóng</a:t>
            </a:r>
            <a:r>
              <a:rPr lang="en-GB" sz="2800" i="0" dirty="0">
                <a:solidFill>
                  <a:srgbClr val="2A3235"/>
                </a:solidFill>
                <a:effectLst/>
                <a:latin typeface="-apple-system"/>
              </a:rPr>
              <a:t>  </a:t>
            </a:r>
            <a:r>
              <a:rPr lang="en-GB" sz="2800" i="0" dirty="0" err="1">
                <a:solidFill>
                  <a:srgbClr val="2A3235"/>
                </a:solidFill>
                <a:effectLst/>
                <a:latin typeface="-apple-system"/>
              </a:rPr>
              <a:t>zhōu</a:t>
            </a:r>
            <a:endParaRPr lang="en-GB" sz="2800" i="0" dirty="0">
              <a:solidFill>
                <a:srgbClr val="2A3235"/>
              </a:solidFill>
              <a:effectLst/>
              <a:latin typeface="-apple-system"/>
            </a:endParaRPr>
          </a:p>
          <a:p>
            <a:r>
              <a:rPr lang="zh-CN" altLang="en-US" sz="2800" dirty="0"/>
              <a:t>赛     龙     舟</a:t>
            </a:r>
            <a:endParaRPr lang="en-GB" altLang="zh-CN" sz="2800" dirty="0"/>
          </a:p>
          <a:p>
            <a:r>
              <a:rPr lang="en-GB" sz="2800" i="0" dirty="0">
                <a:solidFill>
                  <a:srgbClr val="2A3235"/>
                </a:solidFill>
                <a:effectLst/>
                <a:latin typeface="Palatino Linotype" panose="02040502050505030304" pitchFamily="18" charset="0"/>
              </a:rPr>
              <a:t>to race dragon boats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F22AFF-5ED8-7B7F-24A1-DD270E682438}"/>
              </a:ext>
            </a:extLst>
          </p:cNvPr>
          <p:cNvSpPr txBox="1"/>
          <p:nvPr/>
        </p:nvSpPr>
        <p:spPr>
          <a:xfrm>
            <a:off x="4486796" y="2895344"/>
            <a:ext cx="2495006" cy="17389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0" i="0" dirty="0">
                <a:solidFill>
                  <a:srgbClr val="2A3235"/>
                </a:solidFill>
                <a:effectLst/>
                <a:latin typeface="-apple-system"/>
              </a:rPr>
              <a:t>  </a:t>
            </a:r>
            <a:r>
              <a:rPr lang="en-GB" sz="2400" b="0" i="0" dirty="0" err="1">
                <a:solidFill>
                  <a:srgbClr val="2A3235"/>
                </a:solidFill>
                <a:effectLst/>
                <a:latin typeface="-apple-system"/>
              </a:rPr>
              <a:t>zòng</a:t>
            </a:r>
            <a:r>
              <a:rPr lang="en-GB" sz="2400" b="0" i="0" dirty="0">
                <a:solidFill>
                  <a:srgbClr val="2A3235"/>
                </a:solidFill>
                <a:effectLst/>
                <a:latin typeface="-apple-system"/>
              </a:rPr>
              <a:t>   zi</a:t>
            </a:r>
          </a:p>
          <a:p>
            <a:r>
              <a:rPr lang="zh-CN" altLang="en-US" sz="2400" dirty="0"/>
              <a:t>   粽     子</a:t>
            </a:r>
            <a:endParaRPr lang="en-GB" altLang="zh-CN" sz="2400" dirty="0"/>
          </a:p>
          <a:p>
            <a:endParaRPr lang="en-GB" sz="1100" dirty="0"/>
          </a:p>
          <a:p>
            <a:r>
              <a:rPr lang="en-GB" sz="2400" b="0" i="0" dirty="0">
                <a:solidFill>
                  <a:srgbClr val="2A3235"/>
                </a:solidFill>
                <a:effectLst/>
                <a:latin typeface="-apple-system"/>
              </a:rPr>
              <a:t>  </a:t>
            </a:r>
            <a:r>
              <a:rPr lang="en-GB" sz="2400" b="0" i="0" dirty="0" err="1">
                <a:solidFill>
                  <a:srgbClr val="2A3235"/>
                </a:solidFill>
                <a:effectLst/>
                <a:latin typeface="-apple-system"/>
              </a:rPr>
              <a:t>chī</a:t>
            </a:r>
            <a:r>
              <a:rPr lang="en-GB" sz="2400" b="0" i="0" dirty="0">
                <a:solidFill>
                  <a:srgbClr val="2A3235"/>
                </a:solidFill>
                <a:effectLst/>
                <a:latin typeface="-apple-system"/>
              </a:rPr>
              <a:t>  </a:t>
            </a:r>
            <a:r>
              <a:rPr lang="en-GB" sz="2400" b="0" i="0" dirty="0" err="1">
                <a:solidFill>
                  <a:srgbClr val="2A3235"/>
                </a:solidFill>
                <a:effectLst/>
                <a:latin typeface="-apple-system"/>
              </a:rPr>
              <a:t>zòng</a:t>
            </a:r>
            <a:r>
              <a:rPr lang="en-GB" sz="2400" b="0" i="0" dirty="0">
                <a:solidFill>
                  <a:srgbClr val="2A3235"/>
                </a:solidFill>
                <a:effectLst/>
                <a:latin typeface="-apple-system"/>
              </a:rPr>
              <a:t>   zi</a:t>
            </a:r>
          </a:p>
          <a:p>
            <a:r>
              <a:rPr lang="zh-CN" altLang="en-US" sz="2400" dirty="0">
                <a:solidFill>
                  <a:srgbClr val="2A3235"/>
                </a:solidFill>
                <a:latin typeface="-apple-system"/>
              </a:rPr>
              <a:t>  吃    </a:t>
            </a:r>
            <a:r>
              <a:rPr lang="zh-CN" altLang="en-US" sz="2400" dirty="0"/>
              <a:t>粽     子</a:t>
            </a:r>
            <a:endParaRPr lang="en-GB" altLang="zh-C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97A9B7-1B72-6A0B-E585-D5EFF0838A2D}"/>
              </a:ext>
            </a:extLst>
          </p:cNvPr>
          <p:cNvSpPr txBox="1"/>
          <p:nvPr/>
        </p:nvSpPr>
        <p:spPr>
          <a:xfrm>
            <a:off x="2688475" y="30722"/>
            <a:ext cx="6091646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 b="0" i="0" dirty="0" err="1">
                <a:solidFill>
                  <a:srgbClr val="2A3235"/>
                </a:solidFill>
                <a:effectLst/>
                <a:latin typeface="-apple-system"/>
              </a:rPr>
              <a:t>duān</a:t>
            </a:r>
            <a:r>
              <a:rPr lang="en-GB" sz="3600" b="0" i="0" dirty="0">
                <a:solidFill>
                  <a:srgbClr val="2A3235"/>
                </a:solidFill>
                <a:effectLst/>
                <a:latin typeface="-apple-system"/>
              </a:rPr>
              <a:t> </a:t>
            </a:r>
            <a:r>
              <a:rPr lang="en-GB" sz="3600" b="0" i="0" dirty="0" err="1">
                <a:solidFill>
                  <a:srgbClr val="2A3235"/>
                </a:solidFill>
                <a:effectLst/>
                <a:latin typeface="-apple-system"/>
              </a:rPr>
              <a:t>wǔ</a:t>
            </a:r>
            <a:r>
              <a:rPr lang="en-GB" sz="3600" b="0" i="0" dirty="0">
                <a:solidFill>
                  <a:srgbClr val="2A3235"/>
                </a:solidFill>
                <a:effectLst/>
                <a:latin typeface="-apple-system"/>
              </a:rPr>
              <a:t> </a:t>
            </a:r>
            <a:r>
              <a:rPr lang="en-GB" sz="3600" b="0" i="0" dirty="0" err="1">
                <a:solidFill>
                  <a:srgbClr val="2A3235"/>
                </a:solidFill>
                <a:effectLst/>
                <a:latin typeface="-apple-system"/>
              </a:rPr>
              <a:t>jié</a:t>
            </a:r>
            <a:endParaRPr lang="en-GB" sz="3600" b="0" i="0" dirty="0">
              <a:solidFill>
                <a:srgbClr val="2A3235"/>
              </a:solidFill>
              <a:effectLst/>
              <a:latin typeface="-apple-system"/>
            </a:endParaRPr>
          </a:p>
          <a:p>
            <a:pPr algn="ctr"/>
            <a:r>
              <a:rPr lang="zh-CN" altLang="en-US" sz="3600" dirty="0"/>
              <a:t>  端    午  节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38153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儿歌——中秋节（圈圈少女版）Mooncake Festival">
            <a:extLst>
              <a:ext uri="{FF2B5EF4-FFF2-40B4-BE49-F238E27FC236}">
                <a16:creationId xmlns:a16="http://schemas.microsoft.com/office/drawing/2014/main" id="{45794B7F-86C9-A4C2-3D7E-5FD226FF2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668" y="2610938"/>
            <a:ext cx="7550331" cy="424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DE320A-C944-DF7B-0D09-69FD6308485F}"/>
              </a:ext>
            </a:extLst>
          </p:cNvPr>
          <p:cNvSpPr txBox="1"/>
          <p:nvPr/>
        </p:nvSpPr>
        <p:spPr>
          <a:xfrm>
            <a:off x="539932" y="294306"/>
            <a:ext cx="5556068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0" i="0" dirty="0">
                <a:solidFill>
                  <a:srgbClr val="2A3235"/>
                </a:solidFill>
                <a:effectLst/>
                <a:latin typeface="-apple-system"/>
              </a:rPr>
              <a:t>   </a:t>
            </a:r>
            <a:r>
              <a:rPr lang="en-GB" sz="2400" b="0" i="0" dirty="0" err="1">
                <a:solidFill>
                  <a:srgbClr val="2A3235"/>
                </a:solidFill>
                <a:effectLst/>
                <a:latin typeface="-apple-system"/>
              </a:rPr>
              <a:t>jié</a:t>
            </a:r>
            <a:endParaRPr lang="en-GB" sz="2400" b="0" i="0" dirty="0">
              <a:solidFill>
                <a:srgbClr val="2A3235"/>
              </a:solidFill>
              <a:effectLst/>
              <a:latin typeface="-apple-system"/>
            </a:endParaRPr>
          </a:p>
          <a:p>
            <a:r>
              <a:rPr lang="en-GB" sz="2400" dirty="0">
                <a:solidFill>
                  <a:srgbClr val="2A3235"/>
                </a:solidFill>
                <a:latin typeface="-apple-system"/>
              </a:rPr>
              <a:t>   </a:t>
            </a:r>
            <a:r>
              <a:rPr lang="zh-CN" altLang="en-US" sz="2400" dirty="0">
                <a:solidFill>
                  <a:srgbClr val="2A3235"/>
                </a:solidFill>
                <a:latin typeface="-apple-system"/>
              </a:rPr>
              <a:t>节 </a:t>
            </a:r>
            <a:r>
              <a:rPr lang="en-GB" sz="2400" b="0" i="0" dirty="0">
                <a:solidFill>
                  <a:srgbClr val="2A3235"/>
                </a:solidFill>
                <a:effectLst/>
                <a:latin typeface="Palatino Linotype" panose="02040502050505030304" pitchFamily="18" charset="0"/>
              </a:rPr>
              <a:t>festival</a:t>
            </a:r>
          </a:p>
          <a:p>
            <a:endParaRPr lang="en-GB" sz="2400" dirty="0">
              <a:solidFill>
                <a:srgbClr val="2A3235"/>
              </a:solidFill>
              <a:latin typeface="Palatino Linotype" panose="02040502050505030304" pitchFamily="18" charset="0"/>
            </a:endParaRPr>
          </a:p>
          <a:p>
            <a:r>
              <a:rPr lang="zh-CN" altLang="en-US" sz="2400" dirty="0">
                <a:solidFill>
                  <a:srgbClr val="2A3235"/>
                </a:solidFill>
                <a:latin typeface="Palatino Linotype" panose="02040502050505030304" pitchFamily="18" charset="0"/>
              </a:rPr>
              <a:t>春节， 中秋节</a:t>
            </a:r>
            <a:endParaRPr lang="en-GB" altLang="zh-CN" sz="2400" dirty="0">
              <a:solidFill>
                <a:srgbClr val="2A3235"/>
              </a:solidFill>
              <a:latin typeface="Palatino Linotype" panose="02040502050505030304" pitchFamily="18" charset="0"/>
            </a:endParaRPr>
          </a:p>
          <a:p>
            <a:endParaRPr lang="en-GB" sz="2400" dirty="0">
              <a:solidFill>
                <a:srgbClr val="2A3235"/>
              </a:solidFill>
              <a:latin typeface="Palatino Linotype" panose="02040502050505030304" pitchFamily="18" charset="0"/>
            </a:endParaRPr>
          </a:p>
          <a:p>
            <a:r>
              <a:rPr lang="zh-CN" altLang="en-US" sz="2400" dirty="0">
                <a:solidFill>
                  <a:srgbClr val="2A3235"/>
                </a:solidFill>
                <a:latin typeface="Palatino Linotype" panose="02040502050505030304" pitchFamily="18" charset="0"/>
              </a:rPr>
              <a:t>八月十五</a:t>
            </a:r>
            <a:endParaRPr lang="en-GB" sz="2400" dirty="0"/>
          </a:p>
        </p:txBody>
      </p:sp>
      <p:pic>
        <p:nvPicPr>
          <p:cNvPr id="2052" name="Picture 4" descr="英国哪里能买月饼| 2023年9月29日中秋节— Red Scarf">
            <a:extLst>
              <a:ext uri="{FF2B5EF4-FFF2-40B4-BE49-F238E27FC236}">
                <a16:creationId xmlns:a16="http://schemas.microsoft.com/office/drawing/2014/main" id="{A0E528F2-4074-D659-5655-29E174BB4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2" y="3175303"/>
            <a:ext cx="4365595" cy="265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明日中秋节，发祝福别只会说快乐了，教你 ...">
            <a:extLst>
              <a:ext uri="{FF2B5EF4-FFF2-40B4-BE49-F238E27FC236}">
                <a16:creationId xmlns:a16="http://schemas.microsoft.com/office/drawing/2014/main" id="{7F3BDD40-3C7C-E0DF-2F98-D1886DEB5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88" y="42386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929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108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-apple-system</vt:lpstr>
      <vt:lpstr>Arial</vt:lpstr>
      <vt:lpstr>Calibri</vt:lpstr>
      <vt:lpstr>Calibri Light</vt:lpstr>
      <vt:lpstr>Palatino Linotype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 Nuttall</dc:creator>
  <cp:lastModifiedBy>Lu Nuttall</cp:lastModifiedBy>
  <cp:revision>5</cp:revision>
  <dcterms:created xsi:type="dcterms:W3CDTF">2022-01-27T21:43:18Z</dcterms:created>
  <dcterms:modified xsi:type="dcterms:W3CDTF">2024-06-24T12:34:57Z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2cfb277-e402-4e8d-a57e-f9bc28430740_Enabled">
    <vt:lpwstr>true</vt:lpwstr>
  </property>
  <property fmtid="{D5CDD505-2E9C-101B-9397-08002B2CF9AE}" pid="3" name="MSIP_Label_62cfb277-e402-4e8d-a57e-f9bc28430740_SetDate">
    <vt:lpwstr>2024-06-14T17:51:55Z</vt:lpwstr>
  </property>
  <property fmtid="{D5CDD505-2E9C-101B-9397-08002B2CF9AE}" pid="4" name="MSIP_Label_62cfb277-e402-4e8d-a57e-f9bc28430740_Method">
    <vt:lpwstr>Privileged</vt:lpwstr>
  </property>
  <property fmtid="{D5CDD505-2E9C-101B-9397-08002B2CF9AE}" pid="5" name="MSIP_Label_62cfb277-e402-4e8d-a57e-f9bc28430740_Name">
    <vt:lpwstr>Public</vt:lpwstr>
  </property>
  <property fmtid="{D5CDD505-2E9C-101B-9397-08002B2CF9AE}" pid="6" name="MSIP_Label_62cfb277-e402-4e8d-a57e-f9bc28430740_SiteId">
    <vt:lpwstr>100b3c99-f3e2-4da0-9c8a-b9d345742c36</vt:lpwstr>
  </property>
  <property fmtid="{D5CDD505-2E9C-101B-9397-08002B2CF9AE}" pid="7" name="MSIP_Label_62cfb277-e402-4e8d-a57e-f9bc28430740_ActionId">
    <vt:lpwstr>3455fd05-2035-415b-94d4-b0f072bee1d5</vt:lpwstr>
  </property>
  <property fmtid="{D5CDD505-2E9C-101B-9397-08002B2CF9AE}" pid="8" name="MSIP_Label_62cfb277-e402-4e8d-a57e-f9bc28430740_ContentBits">
    <vt:lpwstr>0</vt:lpwstr>
  </property>
</Properties>
</file>