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89" r:id="rId33"/>
    <p:sldId id="280" r:id="rId34"/>
    <p:sldId id="288" r:id="rId35"/>
    <p:sldId id="291" r:id="rId36"/>
    <p:sldId id="292" r:id="rId37"/>
    <p:sldId id="275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AA6C-EC71-44C6-83E1-9AB54139F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84B4E4-4571-49BA-81DE-4A5C77E12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E4DD9-F640-4025-B8E8-FF1CD0DE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4F0B29-E60D-4091-A5ED-723E4DA2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57CFA-672E-434D-AFAF-5E7EA12C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1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A8D60-25D0-4E62-8F9D-E5B7034E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E719F3-9588-478A-AB30-6DF7A6A8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97AC56-A466-4A7E-94EA-9B16AA66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9D063-0CEE-43CD-9B2C-4EB75EE5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423D5E-2DBC-4C96-99D9-36B24597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3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B96426-54AE-4A51-9933-84476E103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C9858F-1CF7-4755-9A8E-8AAB53AA0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4B59B9-A17F-4777-B5CD-508867A0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733AC-4723-41A9-999B-C310EBCC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78B54-ADF4-4A95-8637-B6E6DEA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2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70782-D907-4605-9F42-EBDCD71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BC3660-015C-4407-8AA9-7E52AF4D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869F0-36EE-48E7-9989-5BD7C813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D4355-8142-4E2D-A532-A6215600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DE54F-DC40-42B8-8390-3484643D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1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9CE13-133C-4E8B-B659-3F02256A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E87ACC-9FA9-4B13-8615-73EFD89B1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25BE0B-C1C2-4D88-A928-A3536C57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C9ED7-6782-46EB-982E-8DA0E93A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22C354-2080-4404-BD3F-D183193B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0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3A6D8-06BB-48E0-A577-D7965CD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E64E6-F9CD-40C1-B98F-27668970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8969E6-3B86-4B27-804C-3E111EBB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BAEF69-7E8E-4448-9D57-F8CDAA75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BB63A3-4702-4F15-8CDF-28FC01A3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A89C03-99FE-42EB-B1C5-8F097F56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9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7A723-B985-48CD-B2BF-DD1AB524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DB0EAA-3D9D-4CAE-AF45-19D7F3B4D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B4E3F1-94B9-486B-9F64-0CED0AC4D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2FB35-035C-4D1C-ACF3-C15EA80EF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2C3317-34E6-4768-9D9C-9FA402271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A4CDD5-FCC5-4F96-B021-F51D88A2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ADAE59-D1C0-4F1D-8FCC-5F6724AD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30C930-8117-4378-83CE-74CA04B1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4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1483B-60D8-4269-8A8C-425A13A5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510D10-3A97-4437-81FC-C78A3232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261C95-1E51-45EE-BB51-4C633E83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542182-8BD4-4F6B-938A-15DEA41C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21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7B3796-666C-43E8-B125-0DBA3C7F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3A6E03-B696-457A-A6B5-8D804D86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28D556-6813-4A27-B454-2EAC0AF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185E-AA11-4B57-A54E-1776E4FF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CFB5C-8046-4536-9E56-B61871E1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F472E7-0367-4AE5-B257-B5D5F57D7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88B235-00EB-4BD8-96B9-A9F78F3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44E95B-AE52-428E-B58D-377CC393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22B4F5-1D82-49B2-B1B6-0611CBD3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8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4F213-E0F9-4EE7-B7F6-74012229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ADA3F2-A829-45BD-B2AD-75B35866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2CCB2B-6537-4CFB-B728-E1FC8D050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F8C2BD-A6F0-4270-8B37-28FD19F8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70070B-C797-4180-BD80-0766AB36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D4BBE-8790-4C0C-96DA-070113CF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9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5BCDCB-ED07-4ABC-882A-3480C8AB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719DF8-132E-433F-87B8-BA28BB88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B63BE-0C61-4FE6-A546-C3B97AE29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847E-CB2F-4922-BA63-3E90CC37BCE1}" type="datetimeFigureOut">
              <a:rPr lang="zh-CN" altLang="en-US" smtClean="0"/>
              <a:t>2024/6/16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2078F9-A986-419B-82FE-9B09CF07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74A580-3357-4ACF-A3E8-D2F9D8EF7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7B34-3217-4F7F-B2B3-B96496B1E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8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7%8E%8B%E4%B9%8B%E6%B6%A3/624955?fromModule=lemma_inlin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46rvnADkss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1B5FA3-29B4-4BDA-9F49-53DEFEE4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923" y="0"/>
            <a:ext cx="543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96237D-7C64-45A3-9002-6EF90D9D2D36}"/>
              </a:ext>
            </a:extLst>
          </p:cNvPr>
          <p:cNvSpPr txBox="1"/>
          <p:nvPr/>
        </p:nvSpPr>
        <p:spPr>
          <a:xfrm>
            <a:off x="732235" y="1493401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首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shǒu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头，脑袋：～饰。～级。～肯（点头表示同意）。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领导的人，带头的：～领。元～。～脑。～相（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xiàng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第一，最高：～都（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dū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）。～府。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最先，最早：～次。～届。～创。～日封。～义（首先起义）。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出头告发：自～。出～。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量词，指诗和歌：一～诗。</a:t>
            </a:r>
            <a:endParaRPr lang="zh-CN" altLang="en-US" dirty="0"/>
          </a:p>
        </p:txBody>
      </p:sp>
      <p:pic>
        <p:nvPicPr>
          <p:cNvPr id="2050" name="Picture 2" descr="stroke order animation of 首">
            <a:extLst>
              <a:ext uri="{FF2B5EF4-FFF2-40B4-BE49-F238E27FC236}">
                <a16:creationId xmlns:a16="http://schemas.microsoft.com/office/drawing/2014/main" id="{2B451DD5-FE66-409B-8296-1684F38E6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1521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F20338B-0C42-4355-A5A3-BDC3BF42CA66}"/>
              </a:ext>
            </a:extLst>
          </p:cNvPr>
          <p:cNvSpPr txBox="1"/>
          <p:nvPr/>
        </p:nvSpPr>
        <p:spPr>
          <a:xfrm>
            <a:off x="432197" y="1397675"/>
            <a:ext cx="6093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静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jìng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停止的，与“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动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”相对：～止。～态。～物。平～。风平浪～。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没有声音：安～。寂～。僻～。冷～。肃～。～悄悄。～穆。～谧。～默。～观。～听。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安详，闲雅：～心。～坐。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古同“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净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”，清洁。</a:t>
            </a:r>
            <a:endParaRPr lang="zh-CN" altLang="en-US" dirty="0"/>
          </a:p>
        </p:txBody>
      </p:sp>
      <p:pic>
        <p:nvPicPr>
          <p:cNvPr id="3074" name="Picture 2" descr="stroke order animation of 静">
            <a:extLst>
              <a:ext uri="{FF2B5EF4-FFF2-40B4-BE49-F238E27FC236}">
                <a16:creationId xmlns:a16="http://schemas.microsoft.com/office/drawing/2014/main" id="{693A8D6D-E78B-4934-A0AF-C373A2438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5859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5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oke order animation of 床">
            <a:extLst>
              <a:ext uri="{FF2B5EF4-FFF2-40B4-BE49-F238E27FC236}">
                <a16:creationId xmlns:a16="http://schemas.microsoft.com/office/drawing/2014/main" id="{10034DE1-FDB9-4495-B39A-526751A575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3" y="571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床字的寓意及五行_床字的繁体字_床字有几划-云美名网">
            <a:extLst>
              <a:ext uri="{FF2B5EF4-FFF2-40B4-BE49-F238E27FC236}">
                <a16:creationId xmlns:a16="http://schemas.microsoft.com/office/drawing/2014/main" id="{56DFA9B9-3AD8-4E29-90DD-267347F4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70" y="0"/>
            <a:ext cx="504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BA2561-F324-4F96-99F5-EFAE551D850B}"/>
              </a:ext>
            </a:extLst>
          </p:cNvPr>
          <p:cNvSpPr txBox="1"/>
          <p:nvPr/>
        </p:nvSpPr>
        <p:spPr>
          <a:xfrm>
            <a:off x="1220958" y="4219587"/>
            <a:ext cx="6264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床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chuáng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供人睡卧的家具：～铺。木～。～榻。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像床的东西：车～。机～。河～。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量词，用于被褥等：两～被。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0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87A71BC-A424-41CA-BDD7-67261729C8FD}"/>
              </a:ext>
            </a:extLst>
          </p:cNvPr>
          <p:cNvSpPr txBox="1"/>
          <p:nvPr/>
        </p:nvSpPr>
        <p:spPr>
          <a:xfrm>
            <a:off x="560785" y="1397675"/>
            <a:ext cx="6093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疑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yí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不信，猜度（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duó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）：～惑。～问。～心。～团。～虑。～窦。～点。～端。猜～。怀～。半信半～。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不能解决的，不能断定的：～案。～难。～义。存～。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疑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nǐ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安定，止息。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古同“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拟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”，比拟。</a:t>
            </a:r>
            <a:endParaRPr lang="zh-CN" altLang="en-US" dirty="0"/>
          </a:p>
        </p:txBody>
      </p:sp>
      <p:pic>
        <p:nvPicPr>
          <p:cNvPr id="5122" name="Picture 2" descr="stroke order animation of 疑">
            <a:extLst>
              <a:ext uri="{FF2B5EF4-FFF2-40B4-BE49-F238E27FC236}">
                <a16:creationId xmlns:a16="http://schemas.microsoft.com/office/drawing/2014/main" id="{D08B8C7F-AEA0-4E2A-88FC-073E1FE003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33" y="13976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3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举">
            <a:extLst>
              <a:ext uri="{FF2B5EF4-FFF2-40B4-BE49-F238E27FC236}">
                <a16:creationId xmlns:a16="http://schemas.microsoft.com/office/drawing/2014/main" id="{CDDB6F4C-9251-4714-AEC0-3F4324C811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8" y="12433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BF64FB-B9AB-4C3B-BAAB-7792F320ADFB}"/>
              </a:ext>
            </a:extLst>
          </p:cNvPr>
          <p:cNvSpPr txBox="1"/>
          <p:nvPr/>
        </p:nvSpPr>
        <p:spPr>
          <a:xfrm>
            <a:off x="4478371" y="1997839"/>
            <a:ext cx="60992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举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jǔ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向上抬，向上托：～头。～手。～重。～棋不定。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动作行为：～止。轻而易～。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发起，兴办：～义。～办。创～。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提出：～要。～例。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推选，推荐：推～。荐～。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全：～国。～世。～家。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古代指科举取士：科～。～人。一～成名。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攻克：“一战而～鄢、郢”。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63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roke order animation of 望">
            <a:extLst>
              <a:ext uri="{FF2B5EF4-FFF2-40B4-BE49-F238E27FC236}">
                <a16:creationId xmlns:a16="http://schemas.microsoft.com/office/drawing/2014/main" id="{895E290D-345A-4732-A51D-EBC022224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14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5A17FAB-E713-491D-81D1-9A382AFC1B6D}"/>
              </a:ext>
            </a:extLst>
          </p:cNvPr>
          <p:cNvSpPr txBox="1"/>
          <p:nvPr/>
        </p:nvSpPr>
        <p:spPr>
          <a:xfrm>
            <a:off x="4818460" y="1607702"/>
            <a:ext cx="6093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望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wàng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看，往远处看：～见。眺～。张～。～尘莫及（喻远远落后）。～风捕影。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拜访：看～。拜～。探～。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希图，盼：期～。欲～。喜出～外。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人所敬仰的，有名的：～族。名～。声～。威～。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向，朝着：～东走。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704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577A5E-DB08-4DB5-A7FE-67CA237C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49" y="355844"/>
            <a:ext cx="9027267" cy="5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6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E78333-66B0-4593-8DDD-280F623C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8" y="1057275"/>
            <a:ext cx="993795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C633CA-2467-4012-8288-344F28B7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8" y="938991"/>
            <a:ext cx="8858250" cy="50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1F4100-7DF4-4F84-A141-2D65DD17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78928"/>
            <a:ext cx="10228034" cy="4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0951C-871B-4B64-852A-3C3F1123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75" y="0"/>
            <a:ext cx="7147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4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ke order animation of 低">
            <a:extLst>
              <a:ext uri="{FF2B5EF4-FFF2-40B4-BE49-F238E27FC236}">
                <a16:creationId xmlns:a16="http://schemas.microsoft.com/office/drawing/2014/main" id="{9F23E36B-DAD1-45DE-937C-36F827A84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1715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2B4B936-E79B-443E-A478-B0DECC617802}"/>
              </a:ext>
            </a:extLst>
          </p:cNvPr>
          <p:cNvSpPr txBox="1"/>
          <p:nvPr/>
        </p:nvSpPr>
        <p:spPr>
          <a:xfrm>
            <a:off x="1191817" y="1306502"/>
            <a:ext cx="6093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低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地势或位置在一般标准或平均程度之下，与“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高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”相对：～空。～地。～谷。～潮。～沉（ａ．云层厚而低；ｂ．声音低；ｃ．情绪低落）。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矮短：身材～矮。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细小，沉重：～微（ａ．声音细小；ｂ．身份或地位低）。～吟。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程度差：～级。～能。眼高手～。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卑贱：～贱。～首下心。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等级在下的：～俗。～档商品。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价钱少：～价出售。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俯，头向下垂：～头从事。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16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D0B170A-6C06-4FB5-B90F-E9CD116DFF84}"/>
              </a:ext>
            </a:extLst>
          </p:cNvPr>
          <p:cNvSpPr txBox="1"/>
          <p:nvPr/>
        </p:nvSpPr>
        <p:spPr>
          <a:xfrm>
            <a:off x="1146572" y="1323112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乡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xiāng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泛指小市镇：～村。穷～僻壤。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自己生长的地方或祖籍：家～。故～。～井。～里（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a.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家庭久居的地方；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b.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同乡的人）。～党（乡里）。～试。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中国行政区划基层单位，属县或县以下的行政区领导。</a:t>
            </a:r>
            <a:endParaRPr lang="zh-CN" altLang="en-US" dirty="0"/>
          </a:p>
        </p:txBody>
      </p:sp>
      <p:pic>
        <p:nvPicPr>
          <p:cNvPr id="2050" name="Picture 2" descr="stroke order animation of 乡">
            <a:extLst>
              <a:ext uri="{FF2B5EF4-FFF2-40B4-BE49-F238E27FC236}">
                <a16:creationId xmlns:a16="http://schemas.microsoft.com/office/drawing/2014/main" id="{0DB1B105-5B10-475D-9B01-8EC482CDE7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516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1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946919-A1BF-42AB-9284-CE02FFB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1052181"/>
            <a:ext cx="848796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A2AC56-3D60-4816-B56C-98A798D3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43" y="1214439"/>
            <a:ext cx="10900360" cy="40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9C7524-9826-4210-A62A-6F9BF270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9" y="1152207"/>
            <a:ext cx="8040222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3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0D8A0E-4A41-49A0-B34D-CB7D3CA1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36" y="1176023"/>
            <a:ext cx="8078327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C2FEEB-2FB1-4301-941B-0EF5E0035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1047417"/>
            <a:ext cx="8583223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92510D-0713-493D-95A5-09B6BBE9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762000"/>
            <a:ext cx="895564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BA12A8-6A43-46A5-A38E-58DABA9B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65" y="803857"/>
            <a:ext cx="9340870" cy="5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AC4082-F815-45E8-A9BE-D3E57359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4" y="812440"/>
            <a:ext cx="9697109" cy="56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350F81-1703-4A3A-97C6-527173D6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35" y="0"/>
            <a:ext cx="592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9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92E545-5216-49A0-B61E-521BD093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1050250"/>
            <a:ext cx="8158162" cy="49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78C458-D98A-49E0-8962-3AE3BD5E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4" y="829847"/>
            <a:ext cx="9058274" cy="51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DCAB85-0DC0-402E-87DE-788E41E9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1095714"/>
            <a:ext cx="7845591" cy="46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6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oke order animation of 楼">
            <a:extLst>
              <a:ext uri="{FF2B5EF4-FFF2-40B4-BE49-F238E27FC236}">
                <a16:creationId xmlns:a16="http://schemas.microsoft.com/office/drawing/2014/main" id="{A84FF00D-AFE3-4F3E-AE70-F17244F28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73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7E983D6-7E7A-4F36-86D0-2CFFB1BEF3A9}"/>
              </a:ext>
            </a:extLst>
          </p:cNvPr>
          <p:cNvSpPr txBox="1"/>
          <p:nvPr/>
        </p:nvSpPr>
        <p:spPr>
          <a:xfrm>
            <a:off x="4860132" y="931724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楼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lóu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两层和两层以上的房屋；亦指建筑物的上层部分或有上层结构的，或指楼房的一层：～房。～梯。～道。～层。城～。岗～。阁～。～台。～船。办公～。高～大厦。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姓。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C5858A-52F2-4095-82E7-4B80E32A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41" y="3529013"/>
            <a:ext cx="6583609" cy="24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0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6E4FDF6-646D-4E34-9C38-24D95BA6EB32}"/>
              </a:ext>
            </a:extLst>
          </p:cNvPr>
          <p:cNvSpPr txBox="1"/>
          <p:nvPr/>
        </p:nvSpPr>
        <p:spPr>
          <a:xfrm>
            <a:off x="976111" y="2957513"/>
            <a:ext cx="60936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千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qiān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数目，十个一百（在钞票和单据上常用大写“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仟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”代）：～周（无线电波频率单位）。～克（即一公斤）。～米（即一公里）。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喻极多：～里马。～言万语。～钧一发。～虑一失。～锤百炼（ａ．喻多次斗争考验；ｂ．喻对诗文做多次精细修改）。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见“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秋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”字“秋千”。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姓。</a:t>
            </a:r>
            <a:endParaRPr lang="zh-CN" altLang="en-US" dirty="0"/>
          </a:p>
        </p:txBody>
      </p:sp>
      <p:pic>
        <p:nvPicPr>
          <p:cNvPr id="5122" name="Picture 2" descr="stroke order animation of 千">
            <a:extLst>
              <a:ext uri="{FF2B5EF4-FFF2-40B4-BE49-F238E27FC236}">
                <a16:creationId xmlns:a16="http://schemas.microsoft.com/office/drawing/2014/main" id="{077632C8-F329-47E8-960C-73365EED9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42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2707D1-1669-44EB-A901-B33821AA1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984" y="1033174"/>
            <a:ext cx="3439561" cy="49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更">
            <a:extLst>
              <a:ext uri="{FF2B5EF4-FFF2-40B4-BE49-F238E27FC236}">
                <a16:creationId xmlns:a16="http://schemas.microsoft.com/office/drawing/2014/main" id="{59FFEC1D-E39E-4600-8FE1-3E04FCA6D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0429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C4D633B-20A3-48FD-8B34-86437D1FD97C}"/>
              </a:ext>
            </a:extLst>
          </p:cNvPr>
          <p:cNvSpPr txBox="1"/>
          <p:nvPr/>
        </p:nvSpPr>
        <p:spPr>
          <a:xfrm>
            <a:off x="4731544" y="1459290"/>
            <a:ext cx="6093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更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gēng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改变，改换：～正。～生（重新获得生命，喻复兴）。～衣（ａ．换衣服；ｂ．婉辞，上厕所）。～定（改订）。～迭（轮流更换）。～递。～番。～新（旧的除去，新的建起）。～张（调节琴弦，喻变更或改革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经历：少（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shào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）不～事（年龄小，没有经历过多少事情）。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旧时夜间计时单位，一夜分为五更：～时。～阑。～夫。～鼓。～漏（原指计时用的漏壶，后泛指时辰）。</a:t>
            </a:r>
            <a:endParaRPr lang="en-US" altLang="zh-CN" b="0" i="0" dirty="0">
              <a:solidFill>
                <a:srgbClr val="22222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更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gèng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◎ 愈加，再：～加。～好。～上一层楼。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152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541F592-0450-48A9-BCA4-6BE2ED80A564}"/>
              </a:ext>
            </a:extLst>
          </p:cNvPr>
          <p:cNvSpPr txBox="1"/>
          <p:nvPr/>
        </p:nvSpPr>
        <p:spPr>
          <a:xfrm>
            <a:off x="1046560" y="1603325"/>
            <a:ext cx="6093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céng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重（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chóng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）：～云。～峰。～浪。～叠。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重复地：～出不穷。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级：～次。阶～。上～。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a.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用于重叠、积累的东西，如“五～楼”；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b.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用于可以分项分步的东西，如“还有一～顾虑”；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c.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用于可从物体表面揭开或抹去的东西，如“一～薄膜”）。</a:t>
            </a:r>
            <a:endParaRPr lang="zh-CN" altLang="en-US" dirty="0"/>
          </a:p>
        </p:txBody>
      </p:sp>
      <p:pic>
        <p:nvPicPr>
          <p:cNvPr id="7170" name="Picture 2" descr="stroke order animation of 层">
            <a:extLst>
              <a:ext uri="{FF2B5EF4-FFF2-40B4-BE49-F238E27FC236}">
                <a16:creationId xmlns:a16="http://schemas.microsoft.com/office/drawing/2014/main" id="{7A33D3FB-1455-422A-ACDE-83B9692A4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287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09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9120C8-595D-47B5-B355-32CB8A8DEEC1}"/>
              </a:ext>
            </a:extLst>
          </p:cNvPr>
          <p:cNvSpPr txBox="1"/>
          <p:nvPr/>
        </p:nvSpPr>
        <p:spPr>
          <a:xfrm>
            <a:off x="1671637" y="1371599"/>
            <a:ext cx="84296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登鹳雀楼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是唐代诗人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2"/>
              </a:rPr>
              <a:t>王之涣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诗作。此诗前两句写的是自然景色，但开笔就有缩万里于咫尺，使咫尺有万里之势；后两句写意，写得出人意料，把哲理与景物、情势溶化得天衣无缝。诗人受大自然震撼的心灵，悟出的是朴素而深刻的哲理，能够催人抛弃固步自封的浅见陋识，登高放眼，不断拓出愈益美好的崭新境界。清代诗评家认为：“王诗短短二十字，前十字大意已尽，后十字有尺幅千里之势。”此诗篇幅虽短，却以千钧巨椽，绘下北国河山的磅礴气势和壮丽景象，气势磅礴、意境深远，千百年来一直激励着中华民族昂扬向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07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C6A3CD-DD4B-4E2E-88E0-070F45FD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24" y="0"/>
            <a:ext cx="614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03782F-7247-4F9C-BEE3-C900DEF7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55" y="0"/>
            <a:ext cx="6660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A89613-3098-4588-B3B3-4335ACD0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51" y="0"/>
            <a:ext cx="6345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5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C6143A-0822-412D-B66C-23F36E9D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10" y="142416"/>
            <a:ext cx="7192379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在线媒体 1" title="一年级语文下册教学视频 第11课 静夜思">
            <a:hlinkClick r:id="" action="ppaction://media"/>
            <a:extLst>
              <a:ext uri="{FF2B5EF4-FFF2-40B4-BE49-F238E27FC236}">
                <a16:creationId xmlns:a16="http://schemas.microsoft.com/office/drawing/2014/main" id="{3A1E0B7C-C5F2-40DF-8B59-827951B2A6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463" y="138136"/>
            <a:ext cx="11630025" cy="65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ke order animation of 诗">
            <a:extLst>
              <a:ext uri="{FF2B5EF4-FFF2-40B4-BE49-F238E27FC236}">
                <a16:creationId xmlns:a16="http://schemas.microsoft.com/office/drawing/2014/main" id="{25ACEA32-FF37-45CB-9D2B-43D84987D8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06" y="8134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F7F3C6E-53AC-49E1-9FD6-F2C4CE70593E}"/>
              </a:ext>
            </a:extLst>
          </p:cNvPr>
          <p:cNvSpPr txBox="1"/>
          <p:nvPr/>
        </p:nvSpPr>
        <p:spPr>
          <a:xfrm>
            <a:off x="990194" y="1532377"/>
            <a:ext cx="609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shī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文学体裁的一种，通过有节奏和韵律的语言反映生活，抒发情感：～歌。～话（ａ．评论诗人、诗歌、诗派以及记录诗人议论、行事的著作；ｂ．古代说唱艺术的一种）。～集。～剧。～篇。～人。～章。～史。吟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30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1563</Words>
  <Application>Microsoft Office PowerPoint</Application>
  <PresentationFormat>宽屏</PresentationFormat>
  <Paragraphs>15</Paragraphs>
  <Slides>37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Helvetica Neue</vt:lpstr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3</cp:revision>
  <dcterms:created xsi:type="dcterms:W3CDTF">2024-06-09T07:53:42Z</dcterms:created>
  <dcterms:modified xsi:type="dcterms:W3CDTF">2024-06-16T08:32:00Z</dcterms:modified>
</cp:coreProperties>
</file>