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5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9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C8B234-D1D2-4605-90D7-7E23E179D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D3D1522-BC08-46A3-BF6A-57E7D5869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3CB8A6-23D5-4CDE-B28E-78638D62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E20B-A426-447B-8B30-F641968D415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996753-0D55-4DB3-A0BA-F1538C36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B17144-B81C-40AE-96E2-95569AD0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3B01-857E-4C3F-9B4C-2B5BFED4A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BAA18-2BC7-4D80-AE6B-F85A90F5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85C060-3826-4F25-B096-106079005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5075AF-9327-490F-8418-34309F97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E20B-A426-447B-8B30-F641968D415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ABC685-0988-4663-92CE-9AB4FD04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7BC065-3B8B-4F63-A35F-69C53360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3B01-857E-4C3F-9B4C-2B5BFED4A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1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9C70C3C-495B-417D-958C-27D7CC4AF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1A743F-F51B-4D52-9019-8CD711703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25B0DC-3A09-4EBD-B080-C11E73DE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E20B-A426-447B-8B30-F641968D415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B0C58A-39EC-4D19-9BCF-6D99A40A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EA2869-918D-4737-8729-0384943D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3B01-857E-4C3F-9B4C-2B5BFED4A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58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71614D-B5A9-431C-97E9-5CDC1BAE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4CBBD7-5F8E-4E9D-87A6-51FCCB46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080805-56A7-4FCB-A32C-7FADE2A2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E20B-A426-447B-8B30-F641968D415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B8BB90-386A-44E6-BE17-CC866A74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F778B3-B60E-407C-A0DB-5BD78E19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3B01-857E-4C3F-9B4C-2B5BFED4A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63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5FF4B2-F092-4713-9542-667E8E681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0749E1-0AED-4395-90BF-A8E9ACEF7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EAB425-16BB-479E-8C12-76F409473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E20B-A426-447B-8B30-F641968D415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B1A324-1A3C-4DD5-87C1-E60E0923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9E6ED4-ADCC-4C79-B2C6-EEA5E9FA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3B01-857E-4C3F-9B4C-2B5BFED4A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04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74FE0D-3C97-4760-BF58-92038F6B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45BF58-CEE2-43F5-94BF-14E1B4EA9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03E943-71AE-423B-B62B-BA38530F8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CFB72C-AC8B-4119-AA2C-D29047CE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E20B-A426-447B-8B30-F641968D415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11B06A-4802-495A-B5C2-2F435D80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312FC6-B1E0-4AE4-99E6-6FE72B48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3B01-857E-4C3F-9B4C-2B5BFED4A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40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0DA496-A1EB-4973-92C0-29F35FD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9A604A-FAB3-477C-9814-B1BD18E4D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159F3A-14DA-4E31-9F24-3A2BA6923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63788F8-8CD1-4525-AAF3-D48D9724E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28B8F6-B11F-4E29-B088-E1DCB7A61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BB69A7-20BF-43D5-98F0-DBBCE6DB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E20B-A426-447B-8B30-F641968D415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CD6479B-4BB8-4853-940A-5A346292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ED0F8E9-8ED4-420F-B648-74F59C64D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3B01-857E-4C3F-9B4C-2B5BFED4A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73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41891-1C1D-40F0-A033-B06CB034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89E4E9C-9E75-4936-9783-59672CF6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E20B-A426-447B-8B30-F641968D415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40FE409-47E6-49EB-AB1A-7FB6008C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30F1C1C-9228-495C-9907-19D2D689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3B01-857E-4C3F-9B4C-2B5BFED4A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2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C97AC4B-110E-43AC-A70D-FFCA46AA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E20B-A426-447B-8B30-F641968D415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5A4AAA5-37BC-4317-8813-2997CD29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1A3547-3A40-41BA-B1FD-6594BBF5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3B01-857E-4C3F-9B4C-2B5BFED4A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92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E68672-F3B4-4F2C-9953-1A52B7DF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928ABE-F7D6-42DD-828B-B04B27C1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74F64A-BC0E-4051-8602-DD6AD2105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254E53-0E70-447D-ACEB-001FF515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E20B-A426-447B-8B30-F641968D415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34351A-9C84-432D-A747-4FE14D249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1D47B6-49C9-4D49-8D17-DAACBFFD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3B01-857E-4C3F-9B4C-2B5BFED4A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25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435BFF-D61E-429C-9854-C1B002397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376454-E340-40A7-95D7-1D44B7B5E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E37BBD-5577-4DFB-87BC-0611354CF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32ED41-1023-4B69-B2F5-AA18BA8E6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E20B-A426-447B-8B30-F641968D415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DD844A-9A47-4AA6-9508-418CD778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BE1CAA-C54C-4178-93F0-B1DFDEAC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3B01-857E-4C3F-9B4C-2B5BFED4A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82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6AF8877-0B45-4C49-A345-4A5149B6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872B63-B797-4525-AA87-56CD61DC4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9015A5-279A-4532-9DF2-A10DB662B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EE20B-A426-447B-8B30-F641968D415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3B38A1-ECDD-4C29-A492-0DFD5B685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41B129-6199-47D2-ACAA-75A0BEED6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3B01-857E-4C3F-9B4C-2B5BFED4A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8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3UnmoVhuZ4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B293ED-CA2B-47E9-A3AB-EA3F3B049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246" y="1052857"/>
            <a:ext cx="8069273" cy="429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74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E9C874-8266-41CD-BF68-96A4D2104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3" y="923411"/>
            <a:ext cx="9837737" cy="4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6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C2B890-C93A-424F-BE14-2E16C0258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709174"/>
            <a:ext cx="9884009" cy="53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57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在线媒体 2" title="名人轶事 13 《蔡伦造纸》">
            <a:hlinkClick r:id="" action="ppaction://media"/>
            <a:extLst>
              <a:ext uri="{FF2B5EF4-FFF2-40B4-BE49-F238E27FC236}">
                <a16:creationId xmlns:a16="http://schemas.microsoft.com/office/drawing/2014/main" id="{723B0701-1757-43F6-B77C-641CD95391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0113" y="493324"/>
            <a:ext cx="10329862" cy="583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6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C248ED-B418-420C-BA19-93B3EBDAC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6093941" cy="2862691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 造　　</a:t>
            </a:r>
            <a:r>
              <a:rPr lang="en-US" altLang="zh-CN" sz="1800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zào</a:t>
            </a:r>
            <a:br>
              <a:rPr lang="en-US" altLang="zh-CN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zh-CN" altLang="en-US" sz="1800" dirty="0"/>
            </a:br>
            <a:r>
              <a:rPr lang="zh-CN" altLang="en-US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制作，做：制～。创～。～物。～反。～孽。建～。～表。～册。～价。～型。粗制滥～。</a:t>
            </a:r>
            <a:br>
              <a:rPr lang="zh-CN" altLang="en-US" sz="1800" dirty="0"/>
            </a:br>
            <a:r>
              <a:rPr lang="zh-CN" altLang="en-US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瞎编：胡编乱～。捏～。</a:t>
            </a:r>
            <a:br>
              <a:rPr lang="zh-CN" altLang="en-US" sz="1800" dirty="0"/>
            </a:br>
            <a:r>
              <a:rPr lang="zh-CN" altLang="en-US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成就：～诣。</a:t>
            </a:r>
            <a:br>
              <a:rPr lang="zh-CN" altLang="en-US" sz="1800" dirty="0"/>
            </a:br>
            <a:r>
              <a:rPr lang="zh-CN" altLang="en-US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培养：～就。</a:t>
            </a:r>
            <a:br>
              <a:rPr lang="zh-CN" altLang="en-US" sz="1800" dirty="0"/>
            </a:br>
            <a:r>
              <a:rPr lang="zh-CN" altLang="en-US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5. </a:t>
            </a:r>
            <a:r>
              <a:rPr lang="zh-CN" altLang="en-US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相对两方面的人，法院里指诉讼的两方。即原告和被告：两～。甲～。乙～。</a:t>
            </a:r>
            <a:br>
              <a:rPr lang="zh-CN" altLang="en-US" sz="1800" dirty="0"/>
            </a:br>
            <a:r>
              <a:rPr lang="zh-CN" altLang="en-US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6. </a:t>
            </a:r>
            <a:r>
              <a:rPr lang="zh-CN" altLang="en-US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到，去：～访。</a:t>
            </a:r>
            <a:br>
              <a:rPr lang="zh-CN" altLang="en-US" sz="1800" dirty="0"/>
            </a:br>
            <a:r>
              <a:rPr lang="zh-CN" altLang="en-US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7. </a:t>
            </a:r>
            <a:r>
              <a:rPr lang="zh-CN" altLang="en-US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稻子等作物从播种到收割的次数：一年两～。晚～。</a:t>
            </a:r>
            <a:br>
              <a:rPr lang="zh-CN" altLang="en-US" sz="1800" dirty="0"/>
            </a:br>
            <a:r>
              <a:rPr lang="zh-CN" altLang="en-US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8. </a:t>
            </a:r>
            <a:r>
              <a:rPr lang="zh-CN" altLang="en-US" sz="1800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时代，年代：末～</a:t>
            </a:r>
            <a:endParaRPr lang="zh-CN" altLang="en-US" dirty="0"/>
          </a:p>
        </p:txBody>
      </p:sp>
      <p:pic>
        <p:nvPicPr>
          <p:cNvPr id="1026" name="Picture 2" descr="stroke order animation of 造">
            <a:extLst>
              <a:ext uri="{FF2B5EF4-FFF2-40B4-BE49-F238E27FC236}">
                <a16:creationId xmlns:a16="http://schemas.microsoft.com/office/drawing/2014/main" id="{7F712E59-79E3-4621-B1F4-B9A9C24AA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908" y="14022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437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E0155AE-A50C-4C9D-B8DD-FEA65E8F994A}"/>
              </a:ext>
            </a:extLst>
          </p:cNvPr>
          <p:cNvSpPr txBox="1"/>
          <p:nvPr/>
        </p:nvSpPr>
        <p:spPr>
          <a:xfrm>
            <a:off x="1771649" y="1728788"/>
            <a:ext cx="587429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纸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zhǐ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用植物纤维制成的薄片，作为写画、印刷书报、包装等用：～张。～币。～烟。～上谈兵（喻空谈理论不解决实际问题）。洛阳～贵（称誉别人的著作）。金迷～醉。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量词，指书信、文件的张数：一～空文。</a:t>
            </a:r>
            <a:endParaRPr lang="zh-CN" altLang="en-US" dirty="0"/>
          </a:p>
        </p:txBody>
      </p:sp>
      <p:pic>
        <p:nvPicPr>
          <p:cNvPr id="2050" name="Picture 2" descr="stroke order animation of 纸">
            <a:extLst>
              <a:ext uri="{FF2B5EF4-FFF2-40B4-BE49-F238E27FC236}">
                <a16:creationId xmlns:a16="http://schemas.microsoft.com/office/drawing/2014/main" id="{726670C8-5C7E-43EB-A56E-716A818B76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48" y="117157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882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roke order animation of 代">
            <a:extLst>
              <a:ext uri="{FF2B5EF4-FFF2-40B4-BE49-F238E27FC236}">
                <a16:creationId xmlns:a16="http://schemas.microsoft.com/office/drawing/2014/main" id="{8A219949-8901-4F92-B057-8763B39E81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87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F2EBA5-4A4A-42E6-8014-D09304709318}"/>
              </a:ext>
            </a:extLst>
          </p:cNvPr>
          <p:cNvSpPr txBox="1"/>
          <p:nvPr/>
        </p:nvSpPr>
        <p:spPr>
          <a:xfrm>
            <a:off x="4461272" y="2233136"/>
            <a:ext cx="60936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 代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dài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替：～替。～办。～销。～序。～表。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历史上划分的时期：时～。世～。古～。近～。现～。当（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dāng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）～。年～。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世系的辈分：下一～。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7718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26FBB6E-1011-4E44-93A8-CE5A5C672505}"/>
              </a:ext>
            </a:extLst>
          </p:cNvPr>
          <p:cNvSpPr txBox="1"/>
          <p:nvPr/>
        </p:nvSpPr>
        <p:spPr>
          <a:xfrm>
            <a:off x="1289448" y="1443841"/>
            <a:ext cx="609361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● 把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bǎ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拿，抓住：～酒（拿着酒杯）。～玩（拿着赏玩）。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控制，掌握：～握。～舵。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看守：～守。～门儿。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自行车、手推车等的手柄：车～。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可以用手拿的小捆：秫秸～儿。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专权，一手独揽：～持大权。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7.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从后托起小孩两腿使之大小便的动作：～尿。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8.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介词，义为拿，处置，致使：你能～他怎么样。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9.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量词。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结盟：拜～子。～兄弟。</a:t>
            </a:r>
            <a:endParaRPr lang="en-US" altLang="zh-CN" b="0" i="0" dirty="0">
              <a:solidFill>
                <a:srgbClr val="222222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● 把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bà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物体上便于手拿的部分：刀～儿。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被人作为说笑资料的言行：话～儿。</a:t>
            </a:r>
            <a:endParaRPr lang="zh-CN" altLang="en-US" dirty="0"/>
          </a:p>
        </p:txBody>
      </p:sp>
      <p:pic>
        <p:nvPicPr>
          <p:cNvPr id="4098" name="Picture 2" descr="stroke order animation of 把">
            <a:extLst>
              <a:ext uri="{FF2B5EF4-FFF2-40B4-BE49-F238E27FC236}">
                <a16:creationId xmlns:a16="http://schemas.microsoft.com/office/drawing/2014/main" id="{463AD4AB-61B2-49EB-A129-EB56E9D3C4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7002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00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roke order animation of 竹">
            <a:extLst>
              <a:ext uri="{FF2B5EF4-FFF2-40B4-BE49-F238E27FC236}">
                <a16:creationId xmlns:a16="http://schemas.microsoft.com/office/drawing/2014/main" id="{D66656F9-D72F-476D-9EF1-9DBB1463C0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2" y="1714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729EB71-95B7-4DFA-AC62-DD5336BE3344}"/>
              </a:ext>
            </a:extLst>
          </p:cNvPr>
          <p:cNvSpPr txBox="1"/>
          <p:nvPr/>
        </p:nvSpPr>
        <p:spPr>
          <a:xfrm>
            <a:off x="5218510" y="2413337"/>
            <a:ext cx="60936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 竹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zhú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常绿多年生植物，春日生笋，茎有很多节，中间是空的，质地坚硬，种类很多。可制器物，又可做建筑材料：～子。～叶。～笋。～编（用竹篾编制的工艺品）。～刻。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指竹制管乐器：金石丝～。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9872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roke order animation of 片">
            <a:extLst>
              <a:ext uri="{FF2B5EF4-FFF2-40B4-BE49-F238E27FC236}">
                <a16:creationId xmlns:a16="http://schemas.microsoft.com/office/drawing/2014/main" id="{B84CC814-4434-498C-B20C-D03AFC8E35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7" y="138588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DB20F38-584E-483F-8336-AAA4AA356FEE}"/>
              </a:ext>
            </a:extLst>
          </p:cNvPr>
          <p:cNvSpPr txBox="1"/>
          <p:nvPr/>
        </p:nvSpPr>
        <p:spPr>
          <a:xfrm>
            <a:off x="917972" y="1658065"/>
            <a:ext cx="609361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片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piàn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平而薄的物体：卡～。名～。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切削成薄的形状：～肉片。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少，零星：～段（整体当中的一段）。～刻。～面。～甲不存。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指较大地区内划分的较小地区：分～儿开会。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5. 〔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～假名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〕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日本文所用的楷书字母。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量词，指面积、范围、景象、心意等或成片的东西：两～药。一～新气象。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5321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B033865-F584-4428-A926-56A07738536A}"/>
              </a:ext>
            </a:extLst>
          </p:cNvPr>
          <p:cNvSpPr txBox="1"/>
          <p:nvPr/>
        </p:nvSpPr>
        <p:spPr>
          <a:xfrm>
            <a:off x="889397" y="1443841"/>
            <a:ext cx="60936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● 便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biàn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顺利，没有困难或阻碍：～当。～利。～道。～民。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简单的，礼节上非正式的：～宴。～衣。～函（形式比较简便的信件）。简～。～宜。随～（适当地，看事实需要而自行处理事情）。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便利的时候：～中请来信。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就：说了～做。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排泄屎尿或排泄出来的屎尿：大～。～秘。</a:t>
            </a:r>
            <a:endParaRPr lang="en-US" altLang="zh-CN" b="0" i="0" dirty="0">
              <a:solidFill>
                <a:srgbClr val="222222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solidFill>
                <a:srgbClr val="22222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● 便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pián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〔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～～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〕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肚子肥大的样子，如“大腹～～”。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〔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～嬖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〕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封建统治者所亲近宠爱的人。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〔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～佞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〕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善于用花言巧语讨好的人。</a:t>
            </a:r>
            <a:endParaRPr lang="zh-CN" altLang="en-US" dirty="0"/>
          </a:p>
        </p:txBody>
      </p:sp>
      <p:pic>
        <p:nvPicPr>
          <p:cNvPr id="7170" name="Picture 2" descr="stroke order animation of 便">
            <a:extLst>
              <a:ext uri="{FF2B5EF4-FFF2-40B4-BE49-F238E27FC236}">
                <a16:creationId xmlns:a16="http://schemas.microsoft.com/office/drawing/2014/main" id="{8B79E29E-F04F-4209-B6FE-8AAA266786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3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98F9EFE-ACF6-4ECE-B53C-E6AA547D3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52" y="1034762"/>
            <a:ext cx="10315468" cy="513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62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troke order animation of 元">
            <a:extLst>
              <a:ext uri="{FF2B5EF4-FFF2-40B4-BE49-F238E27FC236}">
                <a16:creationId xmlns:a16="http://schemas.microsoft.com/office/drawing/2014/main" id="{4289E7CD-3461-4311-AFB5-9B1CBDC90D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DA7042A-2F93-44B1-8791-1AE0095E31C1}"/>
              </a:ext>
            </a:extLst>
          </p:cNvPr>
          <p:cNvSpPr txBox="1"/>
          <p:nvPr/>
        </p:nvSpPr>
        <p:spPr>
          <a:xfrm>
            <a:off x="4704160" y="2274838"/>
            <a:ext cx="60936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 元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yuán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头、首、始、大：～凶。～首。～旦。～年。～勋。～帅。状～（科举考试第一名）。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基本：单～。～件。～气（精气，根本）。～素。～音。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同“</a:t>
            </a:r>
            <a:r>
              <a:rPr lang="zh-CN" altLang="en-US" b="0" i="0" u="none" strike="noStrike" dirty="0">
                <a:solidFill>
                  <a:srgbClr val="0033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圆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”。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未知数：一～二次方程。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中国朝代名：～代。～曲。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885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887B404-1011-404C-A2EC-66F939C21E94}"/>
              </a:ext>
            </a:extLst>
          </p:cNvPr>
          <p:cNvSpPr txBox="1"/>
          <p:nvPr/>
        </p:nvSpPr>
        <p:spPr>
          <a:xfrm>
            <a:off x="1203723" y="2003376"/>
            <a:ext cx="60936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决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jué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排除阻塞物，疏通水道：“禹～江疏河”。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堤岸被水冲开：～口。溃～。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断定，拿定主意：～定。～断。～计。～然。～胜。～议。犹豫不～。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一定（用在否定词前）：～不后退。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决定最后胜败：～赛。～战。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执行死刑：处～。枪～。</a:t>
            </a:r>
            <a:endParaRPr lang="zh-CN" altLang="en-US" dirty="0"/>
          </a:p>
        </p:txBody>
      </p:sp>
      <p:pic>
        <p:nvPicPr>
          <p:cNvPr id="9218" name="Picture 2" descr="stroke order animation of 决">
            <a:extLst>
              <a:ext uri="{FF2B5EF4-FFF2-40B4-BE49-F238E27FC236}">
                <a16:creationId xmlns:a16="http://schemas.microsoft.com/office/drawing/2014/main" id="{DCC9729E-E636-4121-9B7A-1775CACB46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172878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706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troke order animation of 皮">
            <a:extLst>
              <a:ext uri="{FF2B5EF4-FFF2-40B4-BE49-F238E27FC236}">
                <a16:creationId xmlns:a16="http://schemas.microsoft.com/office/drawing/2014/main" id="{1EF4582E-B73A-430D-83CE-D825FFD4D7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150018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DE23DFA-B15D-43BF-990C-311E67B9ECF6}"/>
              </a:ext>
            </a:extLst>
          </p:cNvPr>
          <p:cNvSpPr txBox="1"/>
          <p:nvPr/>
        </p:nvSpPr>
        <p:spPr>
          <a:xfrm>
            <a:off x="5004197" y="1922027"/>
            <a:ext cx="609361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皮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pí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动植物体表的一层组织：～毛。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兽皮或皮毛的制成品：裘～。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包在外面的一层东西：封～。书～。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表面：地～。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薄片状的东西：豆腐～。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韧性大，不松脆：花生放～了。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7.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不老实，淘气：顽～。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8.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指橡胶：胶～。～球。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0504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F05BF2D-DB5D-4FE3-9420-BC1A51291064}"/>
              </a:ext>
            </a:extLst>
          </p:cNvPr>
          <p:cNvSpPr txBox="1"/>
          <p:nvPr/>
        </p:nvSpPr>
        <p:spPr>
          <a:xfrm>
            <a:off x="903685" y="1720840"/>
            <a:ext cx="60936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破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pò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碎，不完整：碗打～。～灭。～旧。～败。～落。～陋。～颜（转为笑容）。～绽（衣服裂开，指事情或说话的漏洞或矛盾）。牢不可～。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分裂：～裂。～读（同一个字形因意义不同而有两个以上读音，把习惯上通常的读音之外的读音，称“破读”）。～土。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使损坏：～坏。～损。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超出：～例。～格。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花费，耗费：～费。～财。～产。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打败，打垮：～阵。～门。攻～。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7.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揭穿：～案。～译。～获。</a:t>
            </a:r>
            <a:endParaRPr lang="zh-CN" altLang="en-US" dirty="0"/>
          </a:p>
        </p:txBody>
      </p:sp>
      <p:pic>
        <p:nvPicPr>
          <p:cNvPr id="11266" name="Picture 2" descr="stroke order animation of 破">
            <a:extLst>
              <a:ext uri="{FF2B5EF4-FFF2-40B4-BE49-F238E27FC236}">
                <a16:creationId xmlns:a16="http://schemas.microsoft.com/office/drawing/2014/main" id="{EB6F9050-D435-4E1B-8B64-54AC5224CD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17208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3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3D0EB06-E5EE-4897-80D8-9FB63616A575}"/>
              </a:ext>
            </a:extLst>
          </p:cNvPr>
          <p:cNvSpPr txBox="1"/>
          <p:nvPr/>
        </p:nvSpPr>
        <p:spPr>
          <a:xfrm>
            <a:off x="4818460" y="2136338"/>
            <a:ext cx="609361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布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bù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棉、麻及棉型化学短纤维经纺纱后的织成物：～匹。～帛。～衣。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古代的一种钱币。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宣告，对众陈述：宣～。发～。～告。开诚～公（推诚相见，坦白无私）。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分散到各处：散～。遍～。星罗棋～。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流传，散播：～道。～施。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做出安排：～置。～景。～局。</a:t>
            </a:r>
            <a:endParaRPr lang="zh-CN" altLang="en-US" dirty="0"/>
          </a:p>
        </p:txBody>
      </p:sp>
      <p:pic>
        <p:nvPicPr>
          <p:cNvPr id="12290" name="Picture 2" descr="stroke order animation of 布">
            <a:extLst>
              <a:ext uri="{FF2B5EF4-FFF2-40B4-BE49-F238E27FC236}">
                <a16:creationId xmlns:a16="http://schemas.microsoft.com/office/drawing/2014/main" id="{48AF7B9F-5C58-4E17-B469-00B13FE7CE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44303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29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F6E0F86-B967-4373-836F-AF4E7E747647}"/>
              </a:ext>
            </a:extLst>
          </p:cNvPr>
          <p:cNvSpPr txBox="1"/>
          <p:nvPr/>
        </p:nvSpPr>
        <p:spPr>
          <a:xfrm>
            <a:off x="1232297" y="1543854"/>
            <a:ext cx="60936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打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dǎ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击，敲，攻击：～击。殴～。～杀。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放出，发出，注入，扎入：～炮。～雷。～信号。～电报。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做，造：～首饰。～家具。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拨动：～算盘。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揭，破，凿开：～破。～井。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举，提起：～灯笼。～起精神。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7.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涂抹，印，画：～蜡。～戳子。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8.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写出，开出：～证明。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9.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捆，扎：～包裹。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合，结合：～伙。～成一片。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获取，购取：～水。～鱼。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除去：～消。～杈。</a:t>
            </a:r>
            <a:endParaRPr lang="zh-CN" altLang="en-US" dirty="0"/>
          </a:p>
        </p:txBody>
      </p:sp>
      <p:pic>
        <p:nvPicPr>
          <p:cNvPr id="13316" name="Picture 4" descr="stroke order animation of 打">
            <a:extLst>
              <a:ext uri="{FF2B5EF4-FFF2-40B4-BE49-F238E27FC236}">
                <a16:creationId xmlns:a16="http://schemas.microsoft.com/office/drawing/2014/main" id="{10B9664C-AFC4-43B8-BD28-0D43AD3F40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2" y="154385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41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troke order animation of 干">
            <a:extLst>
              <a:ext uri="{FF2B5EF4-FFF2-40B4-BE49-F238E27FC236}">
                <a16:creationId xmlns:a16="http://schemas.microsoft.com/office/drawing/2014/main" id="{0235C966-DF50-4232-B0C1-DC591E951A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571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09A66CE-3937-483D-86AD-29B9D4DACB7B}"/>
              </a:ext>
            </a:extLst>
          </p:cNvPr>
          <p:cNvSpPr txBox="1"/>
          <p:nvPr/>
        </p:nvSpPr>
        <p:spPr>
          <a:xfrm>
            <a:off x="4489847" y="-57150"/>
            <a:ext cx="6093618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● 干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gān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触犯，冒犯，冲犯：～扰。～涉。～预（亦作“干与”）。森然～霄。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追求，求取，旧指追求职位俸禄：～禄。～仕。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关连，涉及：～系。互不相～。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盾，古代抵御刀枪的兵器：大动～戈。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古代用以记年、记月、记日、记时（亦作编排次序）的十个字（甲乙丙丁戊己庚辛壬癸）：天～。～支。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涯岸，水边：“河之～兮”。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7.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个数：若～。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8.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没有水分或水分少：～燥。～旱。～枯。～柴。豆腐～。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9.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枯竭，尽净：～尽。～杯。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徒然，白白地：～着急。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● 干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gàn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事物的主体或重要部分：树～。躯～。～线。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做：～事。说～就～。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有才能的，善于办事的：～才。～员。～练。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方言，坏、糟：事情要～。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430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F13F06D-E74F-4926-A283-E55D73EE744D}"/>
              </a:ext>
            </a:extLst>
          </p:cNvPr>
          <p:cNvSpPr txBox="1"/>
          <p:nvPr/>
        </p:nvSpPr>
        <p:spPr>
          <a:xfrm>
            <a:off x="1032272" y="2279214"/>
            <a:ext cx="609361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之　　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zhī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助词，表示领有、连属关系：赤子～心。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助词，表示修饰关系：缓兵～计。不速～客。莫逆～交。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用在主谓结构之间，使成为句子成分：“大道～行也，天下为公”。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代词，代替人或事物：置～度外。等闲视～。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代词，这，那：“～二虫，又何知”。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6.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虚用，无所指：久而久～。</a:t>
            </a:r>
            <a:endParaRPr lang="zh-CN" altLang="en-US" dirty="0"/>
          </a:p>
        </p:txBody>
      </p:sp>
      <p:pic>
        <p:nvPicPr>
          <p:cNvPr id="15362" name="Picture 2" descr="stroke order animation of 之">
            <a:extLst>
              <a:ext uri="{FF2B5EF4-FFF2-40B4-BE49-F238E27FC236}">
                <a16:creationId xmlns:a16="http://schemas.microsoft.com/office/drawing/2014/main" id="{E419912A-0BA7-4F9F-847B-7EACBFE765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61448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2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FEC1851-2B47-4FF5-BBBA-265AEE891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328" y="934289"/>
            <a:ext cx="8933798" cy="472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5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7046888-CB36-42F9-87DD-167BA7E13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36" y="936898"/>
            <a:ext cx="8918981" cy="49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C72788B-E0A3-4C1C-A943-471D7F67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23" y="960768"/>
            <a:ext cx="11177044" cy="522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4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88BFE15-4BE3-45FC-B084-238299975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605" y="1102767"/>
            <a:ext cx="9627994" cy="485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9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6319B4E-A412-480A-96FA-58039E5A5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55" y="834624"/>
            <a:ext cx="10301043" cy="51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4B56038-2B51-4DC2-8B3F-0521AA8F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58483"/>
            <a:ext cx="10310174" cy="53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2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ADE6249-81C0-4FF2-B917-71AD07B13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3" y="777455"/>
            <a:ext cx="9444037" cy="522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69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2054</Words>
  <Application>Microsoft Office PowerPoint</Application>
  <PresentationFormat>宽屏</PresentationFormat>
  <Paragraphs>18</Paragraphs>
  <Slides>27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等线</vt:lpstr>
      <vt:lpstr>等线 Light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 造　　zào  　1. 制作，做：制～。创～。～物。～反。～孽。建～。～表。～册。～价。～型。粗制滥～。 　2. 瞎编：胡编乱～。捏～。 　3. 成就：～诣。 　4. 培养：～就。 　5. 相对两方面的人，法院里指诉讼的两方。即原告和被告：两～。甲～。乙～。 　6. 到，去：～访。 　7. 稻子等作物从播种到收割的次数：一年两～。晚～。 　8. 时代，年代：末～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Chi</dc:creator>
  <cp:lastModifiedBy>Chen Chi</cp:lastModifiedBy>
  <cp:revision>1</cp:revision>
  <dcterms:created xsi:type="dcterms:W3CDTF">2024-06-30T08:08:40Z</dcterms:created>
  <dcterms:modified xsi:type="dcterms:W3CDTF">2024-06-30T08:43:34Z</dcterms:modified>
</cp:coreProperties>
</file>