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5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0DF1E-3B51-476A-9FBF-5CD97139D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6AE539-F2D7-4FDE-8F80-6457C92FE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3FCF9F-D768-433F-8F4B-5377CB2A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53CD9-8AC0-495D-8F58-A38731FC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BB684A-0ED1-411A-81BF-F1C168CB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91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71504-E354-4816-82D8-855D8081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48A13D-532B-4A0B-A27A-FE17377C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EF02B0-74A0-4A7F-BFD5-BA464BC7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73AE8D-C2BD-464E-BA5B-1EE31897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CD913-DD9D-4176-82F1-56AB25E8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88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E26B2E-D3E3-47E3-B51A-7259EB5F2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66E033-A26A-4DED-ABD6-124BE27EA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92D4AA-F5DF-4AA7-884F-ED20C3D9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BF589-16D1-4028-BBF8-BCE93C7A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ED2F38-9972-4C21-A126-CEB43829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38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8C3FA-245D-4CBD-A716-A4F92FB0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D7C198-8EBE-41B0-ADB8-4E91EEF37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A22850-A09B-436F-A525-5B8CE033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402D9F-3F45-4AA0-986F-FC28A8A6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E70E57-E645-4843-8409-85980B7F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15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4B459-DAA7-4CAE-BD68-10387A9B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FFBC61-5B0C-4C95-9D9C-F22E5095B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7BE3DB-C440-447F-9C86-72B95490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FCAFE6-7333-4373-997B-F3C0EF1D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130A3-D5A8-4719-A281-0585622C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8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CF06A-9B6F-449A-93E1-F2A31EFB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82119A-5FED-40B7-A1A2-6DD4C6DE2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55F125-6C15-45A0-889B-7E0C188E8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95D0B6-B55F-46A1-BDE9-DB21669D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6A9B0-95DE-44A2-88E0-32AC78C6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39FA4A-5675-4F59-800F-CF9F54B6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6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DCED9-4458-4A26-BC38-12DEFE5C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351F6E-9B5A-420A-AC84-0FF6EF56C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6F0282-1B96-4825-AE14-48F1B5E30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DE1F5E-5BBD-4721-B018-4CAE615FB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C5ED5AB-BBB4-4138-897C-CFD54C983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67A5F-D953-43AB-94C5-7B55663A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D7CBCA-3F6D-4080-9E47-0E34FE0A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CDD1B20-1EC3-4A52-9BBD-D27E9154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0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EFC02-E625-4F08-9A99-C7237A8C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9BF400-523D-44BC-A148-BE0E0D02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B1CE4E-A932-43CC-A97E-5357A8F2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9A7FD6-D106-4055-9A07-CA794AA7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1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D5AB72-E5FE-4B47-A713-559430BC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EFDDBF-2CBD-4F5F-B173-6C28DCDE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1835E0-CBD8-4F17-8884-DB95D4AC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8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8FF92-7EB6-40DF-BCDA-FB014115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54410C-44BF-4DDF-A496-F1D621F8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B850-F8A8-4E5F-AE9C-A1A5EE4AA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A3CA4D-3A1B-4779-AE08-8426B479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CCA7B3-B249-4F9A-AF6D-E376B2DD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4B7A89-49B3-4F1C-A032-2451080C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65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1B12A-4FBE-4AA7-A146-140AAA55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6F5174-19E2-4FA7-8317-6B29CE297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20BF1B-DF0B-4FEE-AFD4-F58D610A8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415E48-C191-467C-B3E6-894E6576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CA26A4-74B8-47DF-BF50-23FCCD19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05DB03-EE19-4695-B2F3-F34C30FE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2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7B8636-E1A0-4FCD-BBC0-ADBBE238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B4D3DD-41B2-4F6D-AFCB-689F21C3A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B5868C-B28B-4990-965D-40AAE16BB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10E7-B396-41B8-9E58-454F4A7072EE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4D5100-E637-4CE2-97C5-845F4A45D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DD1EAD-D075-4763-B10F-973C07786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4598-30D5-47E2-8E45-7BE9B4912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98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sc/resource/10552970/%E6%9A%A8%E5%8D%97%E4%B8%AD%E6%96%87-%E7%AC%AC%E4%B8%89%E5%86%8C-%E7%AC%AC%E5%8D%81%E8%AF%BE-%E9%BE%9F%E5%85%94%E8%B5%9B%E8%B7%9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8A0F63-2C20-4AAD-BBFF-27A17A3F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10503"/>
            <a:ext cx="10667999" cy="64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274FEF-E9BB-4778-A590-197F729D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0" y="251413"/>
            <a:ext cx="10252364" cy="63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B5E000F-1324-4EBA-9CFB-93879A30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14278"/>
            <a:ext cx="10404763" cy="62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276352-D715-4950-8D24-37814A797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61702"/>
            <a:ext cx="10458449" cy="59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3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oke order animation of 龟">
            <a:extLst>
              <a:ext uri="{FF2B5EF4-FFF2-40B4-BE49-F238E27FC236}">
                <a16:creationId xmlns:a16="http://schemas.microsoft.com/office/drawing/2014/main" id="{0F73072C-0282-4E6E-826F-476ABD6BF8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32" y="9888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426052C-34CD-4255-A24E-4C570049A46E}"/>
              </a:ext>
            </a:extLst>
          </p:cNvPr>
          <p:cNvSpPr txBox="1"/>
          <p:nvPr/>
        </p:nvSpPr>
        <p:spPr>
          <a:xfrm>
            <a:off x="682336" y="4391804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1)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爬行动物的一科。身体长圆而扁，背腹都有硬甲，四肢短，趾有蹼，头、尾和四肢都能缩入甲壳内。多生活在水边，吃植物或小动物。生命力强，耐饥渴，肉可食，甲可入药。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(2)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龟甲。古代用作占卜之具，遂为占卜之称。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(3)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龟甲。古代用作货币。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35A1B0-3E2F-447D-801C-6BBC066E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720" y="0"/>
            <a:ext cx="4591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3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1C5A70-B472-4942-A9B1-2136C745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22" y="3602019"/>
            <a:ext cx="6649378" cy="26292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ED6F6B-5FC0-4B85-9ECB-9D45D0289260}"/>
              </a:ext>
            </a:extLst>
          </p:cNvPr>
          <p:cNvSpPr txBox="1"/>
          <p:nvPr/>
        </p:nvSpPr>
        <p:spPr>
          <a:xfrm>
            <a:off x="1399711" y="113069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赛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sài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比胜负，比好坏，竞争：比赛。竞赛。赛场。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胜似，比得过：一个赛一个，都不一般。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好似，比得上：简直赛真的。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旧时祭祀酬报神恩的迷信活动：赛神。赛会。赛社。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9DAB1EB-F9BE-49F0-AFA1-E0BFD351B262}"/>
              </a:ext>
            </a:extLst>
          </p:cNvPr>
          <p:cNvSpPr txBox="1"/>
          <p:nvPr/>
        </p:nvSpPr>
        <p:spPr>
          <a:xfrm>
            <a:off x="1953089" y="26164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zh-CN" altLang="en-US" dirty="0"/>
            </a:br>
            <a:r>
              <a:rPr lang="en-GB" altLang="zh-CN" b="0" i="0" dirty="0">
                <a:solidFill>
                  <a:srgbClr val="1A1A1A"/>
                </a:solidFill>
                <a:effectLst/>
                <a:latin typeface="XinGothic-SinaWeibo"/>
              </a:rPr>
              <a:t>contest</a:t>
            </a:r>
            <a:r>
              <a:rPr lang="zh-CN" altLang="en-GB" b="0" i="0" dirty="0">
                <a:solidFill>
                  <a:srgbClr val="1A1A1A"/>
                </a:solidFill>
                <a:effectLst/>
                <a:latin typeface="XinGothic-SinaWeibo"/>
              </a:rPr>
              <a:t>　　　</a:t>
            </a:r>
            <a:r>
              <a:rPr lang="en-GB" altLang="zh-CN" b="0" i="0" dirty="0">
                <a:solidFill>
                  <a:srgbClr val="1A1A1A"/>
                </a:solidFill>
                <a:effectLst/>
                <a:latin typeface="XinGothic-SinaWeibo"/>
              </a:rPr>
              <a:t>game</a:t>
            </a:r>
            <a:r>
              <a:rPr lang="zh-CN" altLang="en-GB" b="0" i="0" dirty="0">
                <a:solidFill>
                  <a:srgbClr val="1A1A1A"/>
                </a:solidFill>
                <a:effectLst/>
                <a:latin typeface="XinGothic-SinaWeibo"/>
              </a:rPr>
              <a:t>　　　</a:t>
            </a:r>
            <a:r>
              <a:rPr lang="en-GB" altLang="zh-CN" b="0" i="0" dirty="0">
                <a:solidFill>
                  <a:srgbClr val="1A1A1A"/>
                </a:solidFill>
                <a:effectLst/>
                <a:latin typeface="XinGothic-SinaWeibo"/>
              </a:rPr>
              <a:t>match</a:t>
            </a:r>
            <a:endParaRPr lang="zh-CN" altLang="en-US" dirty="0"/>
          </a:p>
        </p:txBody>
      </p:sp>
      <p:pic>
        <p:nvPicPr>
          <p:cNvPr id="2050" name="Picture 2" descr="stroke order animation of 赛">
            <a:extLst>
              <a:ext uri="{FF2B5EF4-FFF2-40B4-BE49-F238E27FC236}">
                <a16:creationId xmlns:a16="http://schemas.microsoft.com/office/drawing/2014/main" id="{73DF02FE-8940-4201-B79B-F55BF783ED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78" y="1510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6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FBBDD8-5AA1-4248-BDD4-B26553466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87" y="0"/>
            <a:ext cx="4717007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D300A0-F09A-4385-BFF0-6F2116979587}"/>
              </a:ext>
            </a:extLst>
          </p:cNvPr>
          <p:cNvSpPr txBox="1"/>
          <p:nvPr/>
        </p:nvSpPr>
        <p:spPr>
          <a:xfrm>
            <a:off x="678873" y="10416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乌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(1)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鸟名。乌鸦。又称“老鴰”、“老鴉”。羽毛通体或大部分黑色。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(2)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黑色。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C2D9DB-0832-436B-A299-3D089112D5A0}"/>
              </a:ext>
            </a:extLst>
          </p:cNvPr>
          <p:cNvSpPr txBox="1"/>
          <p:nvPr/>
        </p:nvSpPr>
        <p:spPr>
          <a:xfrm>
            <a:off x="678873" y="2833254"/>
            <a:ext cx="5153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>
                <a:solidFill>
                  <a:srgbClr val="1A1A1A"/>
                </a:solidFill>
                <a:effectLst/>
                <a:latin typeface="XinGothic-SinaWeibo"/>
              </a:rPr>
              <a:t>black</a:t>
            </a:r>
            <a:r>
              <a:rPr lang="zh-CN" altLang="en-GB" b="0" i="0" dirty="0">
                <a:solidFill>
                  <a:srgbClr val="1A1A1A"/>
                </a:solidFill>
                <a:effectLst/>
                <a:latin typeface="XinGothic-SinaWeibo"/>
              </a:rPr>
              <a:t>　　　</a:t>
            </a:r>
            <a:r>
              <a:rPr lang="en-GB" altLang="zh-CN" b="0" i="0" dirty="0">
                <a:solidFill>
                  <a:srgbClr val="1A1A1A"/>
                </a:solidFill>
                <a:effectLst/>
                <a:latin typeface="XinGothic-SinaWeibo"/>
              </a:rPr>
              <a:t>crow</a:t>
            </a:r>
            <a:r>
              <a:rPr lang="zh-CN" altLang="en-GB" b="0" i="0" dirty="0">
                <a:solidFill>
                  <a:srgbClr val="1A1A1A"/>
                </a:solidFill>
                <a:effectLst/>
                <a:latin typeface="XinGothic-SinaWeibo"/>
              </a:rPr>
              <a:t>　　　</a:t>
            </a:r>
            <a:r>
              <a:rPr lang="en-GB" altLang="zh-CN" b="0" i="0" dirty="0">
                <a:solidFill>
                  <a:srgbClr val="1A1A1A"/>
                </a:solidFill>
                <a:effectLst/>
                <a:latin typeface="XinGothic-SinaWeibo"/>
              </a:rPr>
              <a:t>dark</a:t>
            </a:r>
            <a:endParaRPr lang="zh-CN" altLang="en-US" dirty="0"/>
          </a:p>
        </p:txBody>
      </p:sp>
      <p:pic>
        <p:nvPicPr>
          <p:cNvPr id="3074" name="Picture 2" descr="stroke order animation of 乌">
            <a:extLst>
              <a:ext uri="{FF2B5EF4-FFF2-40B4-BE49-F238E27FC236}">
                <a16:creationId xmlns:a16="http://schemas.microsoft.com/office/drawing/2014/main" id="{7768D98D-F894-4D6D-B323-ACC670FEB1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1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6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0B2720-902A-4674-A7F0-8256A43BF9D8}"/>
              </a:ext>
            </a:extLst>
          </p:cNvPr>
          <p:cNvSpPr txBox="1"/>
          <p:nvPr/>
        </p:nvSpPr>
        <p:spPr>
          <a:xfrm>
            <a:off x="595745" y="119413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步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bù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行走：步兵。步行。徒步。信步。闲步。固步自封。望而却步。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踏着别人的足迹走，追随：步韵。步其后尘。步武前贤。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行走时两脚的距离：步伐。步测。寸步难行。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事情进行的程序、阶段、程度：步骤。初步。</a:t>
            </a:r>
            <a:endParaRPr lang="zh-CN" altLang="en-US" dirty="0"/>
          </a:p>
        </p:txBody>
      </p:sp>
      <p:pic>
        <p:nvPicPr>
          <p:cNvPr id="4098" name="Picture 2" descr="stroke order animation of 步">
            <a:extLst>
              <a:ext uri="{FF2B5EF4-FFF2-40B4-BE49-F238E27FC236}">
                <a16:creationId xmlns:a16="http://schemas.microsoft.com/office/drawing/2014/main" id="{6EC42C30-84E6-4815-AE2E-DEB5C176D0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95" y="34429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BB03B4-196E-47C1-BA33-D48FC646B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987" y="1003761"/>
            <a:ext cx="3715268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8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937FB-562D-4659-AF42-C067DC2A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38" y="3429000"/>
            <a:ext cx="6682931" cy="24245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134AEF3-78B1-4DC6-8CD4-36355774CBDF}"/>
              </a:ext>
            </a:extLst>
          </p:cNvPr>
          <p:cNvSpPr txBox="1"/>
          <p:nvPr/>
        </p:nvSpPr>
        <p:spPr>
          <a:xfrm>
            <a:off x="1699069" y="122175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爬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pá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手和脚一齐着地走路，虫类行走：爬行。爬虫（爬行动物）。爬泳。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攀登：爬高。爬升。爬山。往上爬（讽刺追求功名的人）。</a:t>
            </a:r>
            <a:endParaRPr lang="zh-CN" altLang="en-US" dirty="0"/>
          </a:p>
        </p:txBody>
      </p:sp>
      <p:pic>
        <p:nvPicPr>
          <p:cNvPr id="5122" name="Picture 2" descr="stroke order animation of 爬">
            <a:extLst>
              <a:ext uri="{FF2B5EF4-FFF2-40B4-BE49-F238E27FC236}">
                <a16:creationId xmlns:a16="http://schemas.microsoft.com/office/drawing/2014/main" id="{7AFF1322-108F-4FCD-AE54-9E78CA496B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41" y="14737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5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回">
            <a:extLst>
              <a:ext uri="{FF2B5EF4-FFF2-40B4-BE49-F238E27FC236}">
                <a16:creationId xmlns:a16="http://schemas.microsoft.com/office/drawing/2014/main" id="{4949DAC7-3160-4AFF-9FE3-8782CCA70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7874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3E156E2-DFEE-4676-965C-8C1C9046E174}"/>
              </a:ext>
            </a:extLst>
          </p:cNvPr>
          <p:cNvSpPr txBox="1"/>
          <p:nvPr/>
        </p:nvSpPr>
        <p:spPr>
          <a:xfrm>
            <a:off x="1108364" y="887248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回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huí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还，走向原来的地方：回家。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掉转：回首（回头看）。回顾。回眸。回暧。妙手回春。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曲折，环绕，旋转：回旋。回肠。回廊（曲折回环的走廊）。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答复，答报：回信。回话。回绝。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量词，指事件的次数：两回事。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说书的一个段落，章回小说的一章：且听下回分解。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中国少数民族，分布于中国大部分地区：回族。回教（中国称伊斯兰教）。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87FB28-B03A-4213-AC64-95FD063E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59" y="852128"/>
            <a:ext cx="3391373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90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D9E64F-A267-414A-A518-5AC4896A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22" y="143329"/>
            <a:ext cx="3600953" cy="59063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A3A5FEC-7583-455A-955C-7DB794511D3D}"/>
              </a:ext>
            </a:extLst>
          </p:cNvPr>
          <p:cNvSpPr txBox="1"/>
          <p:nvPr/>
        </p:nvSpPr>
        <p:spPr>
          <a:xfrm>
            <a:off x="277707" y="349608"/>
            <a:ext cx="508227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得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dé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获取，接受：得到。得失。得益。得空（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k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恘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g 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）。得便。得力。得济。心得。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适合：得劲。得当（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d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刵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g 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）。得法。得体。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满意：得意。扬扬自得。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完成，实现：饭得了。得逞。得志（多指满足名利的欲望）。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可以，许可：不得随地吐痰。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口语词（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a.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表禁止，如“得了，别说了”；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b.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表同意，如“得，就这么办”）。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失得</a:t>
            </a:r>
            <a:br>
              <a:rPr lang="zh-CN" altLang="en-US" dirty="0"/>
            </a:br>
            <a:endParaRPr lang="en-US" altLang="zh-CN" dirty="0"/>
          </a:p>
          <a:p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děi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必须，须要：可得注意。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极舒服，极适意：这时要能洗上凉水澡，就得了。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失得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用在动词后表可能：要不得。拿得起来。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用在动词或形容词后的连接补语，表示效果或程度：跑得快</a:t>
            </a:r>
            <a:endParaRPr lang="zh-CN" altLang="en-US" dirty="0"/>
          </a:p>
        </p:txBody>
      </p:sp>
      <p:pic>
        <p:nvPicPr>
          <p:cNvPr id="7170" name="Picture 2" descr="stroke order animation of 得">
            <a:extLst>
              <a:ext uri="{FF2B5EF4-FFF2-40B4-BE49-F238E27FC236}">
                <a16:creationId xmlns:a16="http://schemas.microsoft.com/office/drawing/2014/main" id="{C51E4432-B586-4496-BAD6-A00237912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00" y="159851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7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29AC35-756D-46A0-B854-D5725867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26402"/>
            <a:ext cx="11049000" cy="66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7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roke order animation of 意">
            <a:extLst>
              <a:ext uri="{FF2B5EF4-FFF2-40B4-BE49-F238E27FC236}">
                <a16:creationId xmlns:a16="http://schemas.microsoft.com/office/drawing/2014/main" id="{137C3D97-3EA0-4980-9C2B-DAF308A87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95" y="13767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9F5313E-41B8-4C21-B10F-18BFB5FCEC63}"/>
              </a:ext>
            </a:extLst>
          </p:cNvPr>
          <p:cNvSpPr txBox="1"/>
          <p:nvPr/>
        </p:nvSpPr>
        <p:spPr>
          <a:xfrm>
            <a:off x="872836" y="1166521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意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yì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心思：意思。意见。意义。意味。意念。意志（为了达到既定目的而自觉努力的心理状态）。注意。同意。意在笔先。意在言外。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心愿，愿望：意愿。愿意。意向。意图。意皆。好意。“醉翁之意不在酒”。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人或事物流露的情态：春意。诗意。惬意。情意。意境。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料想，猜想：意料。意想。意外。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endParaRPr lang="en-US" altLang="zh-CN" dirty="0">
              <a:solidFill>
                <a:srgbClr val="1A1A1A"/>
              </a:solidFill>
              <a:latin typeface="XinGothic-SinaWeibo"/>
            </a:endParaRPr>
          </a:p>
          <a:p>
            <a:r>
              <a:rPr lang="zh-CN" altLang="en-US" b="1" dirty="0">
                <a:solidFill>
                  <a:srgbClr val="1A1A1A"/>
                </a:solidFill>
                <a:latin typeface="XinGothic-SinaWeibo"/>
              </a:rPr>
              <a:t>醉翁之意不在酒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5287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656FEF9-5E25-4B90-B7F8-D6D00B9F4F21}"/>
              </a:ext>
            </a:extLst>
          </p:cNvPr>
          <p:cNvSpPr txBox="1"/>
          <p:nvPr/>
        </p:nvSpPr>
        <p:spPr>
          <a:xfrm>
            <a:off x="1302327" y="201151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慢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màn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迟缓，速度小，与“快”相对：慢车。慢件。慢腾腾。慢条斯理。缓慢。迟慢。慢性。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态度冷淡，不殷勤，不礼貌：慢待。轻慢。傲慢。怠慢。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缓急快</a:t>
            </a:r>
            <a:endParaRPr lang="zh-CN" altLang="en-US" dirty="0"/>
          </a:p>
        </p:txBody>
      </p:sp>
      <p:pic>
        <p:nvPicPr>
          <p:cNvPr id="9218" name="Picture 2" descr="stroke order animation of 慢">
            <a:extLst>
              <a:ext uri="{FF2B5EF4-FFF2-40B4-BE49-F238E27FC236}">
                <a16:creationId xmlns:a16="http://schemas.microsoft.com/office/drawing/2014/main" id="{4F586CDA-2351-4526-B3F8-0B4EAA3A5D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73" y="14599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roke order animation of 追">
            <a:extLst>
              <a:ext uri="{FF2B5EF4-FFF2-40B4-BE49-F238E27FC236}">
                <a16:creationId xmlns:a16="http://schemas.microsoft.com/office/drawing/2014/main" id="{1F59CA08-E95F-4363-91B5-CD6DBD740E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41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BCD6A44-56FD-46F7-97EA-2373EC30327D}"/>
              </a:ext>
            </a:extLst>
          </p:cNvPr>
          <p:cNvSpPr txBox="1"/>
          <p:nvPr/>
        </p:nvSpPr>
        <p:spPr>
          <a:xfrm>
            <a:off x="623454" y="566678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追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zhuī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赶，紧跟着：追逐。追逼。追随。追光。追剿。追捕。追奔逐北。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回溯过去，补做过去的事：追溯。追悼。追加。追认。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竭力探求，寻求：追问。追寻。追究。追索。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逃追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duī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雕琢：追琢（雕刻）。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古代乐器钟上用以悬挂的钮眼。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7415AF-6F9B-43C9-9268-B88DF862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54" y="348858"/>
            <a:ext cx="5496692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8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8C5C07-3395-442C-BF25-6F8740FA7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7" y="3027878"/>
            <a:ext cx="7278116" cy="30103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6960EC-9533-4997-AD86-83FA02C335BA}"/>
              </a:ext>
            </a:extLst>
          </p:cNvPr>
          <p:cNvSpPr txBox="1"/>
          <p:nvPr/>
        </p:nvSpPr>
        <p:spPr>
          <a:xfrm>
            <a:off x="997527" y="94471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仍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réng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依然，还，照旧：仍须努力。仍然。仍旧。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因袭，沿袭：一仍其旧。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频繁，重复：频仍。仍世（一代又一代，累世）。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仍旧仍然</a:t>
            </a:r>
            <a:endParaRPr lang="zh-CN" altLang="en-US" dirty="0"/>
          </a:p>
        </p:txBody>
      </p:sp>
      <p:pic>
        <p:nvPicPr>
          <p:cNvPr id="11266" name="Picture 2" descr="stroke order animation of 仍">
            <a:extLst>
              <a:ext uri="{FF2B5EF4-FFF2-40B4-BE49-F238E27FC236}">
                <a16:creationId xmlns:a16="http://schemas.microsoft.com/office/drawing/2014/main" id="{3A7BB6CE-C55D-4DFF-9C41-145E654C84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87" y="15014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2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7E5C264-2AA2-4F9B-B60A-E2F37977BAB9}"/>
              </a:ext>
            </a:extLst>
          </p:cNvPr>
          <p:cNvSpPr txBox="1"/>
          <p:nvPr/>
        </p:nvSpPr>
        <p:spPr>
          <a:xfrm>
            <a:off x="1011382" y="1014121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然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rán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对，是：然否。不然。不以为然。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以为对，答应，信守：然纳（以为对而采纳）。然诺（许诺，信守诺言）。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这样，如此：当然。然后。然则。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表示一种语气（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a.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表决定，犹焉，如“寡人愿有言然”；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b.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表比拟，犹言一般，如“如见其肺肝然”）。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用于词尾，表示状态：显然。忽然。飘飘然。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B83B85-C417-43B8-ACC4-79DF74853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386" y="170444"/>
            <a:ext cx="4700207" cy="6858000"/>
          </a:xfrm>
          <a:prstGeom prst="rect">
            <a:avLst/>
          </a:prstGeom>
        </p:spPr>
      </p:pic>
      <p:pic>
        <p:nvPicPr>
          <p:cNvPr id="12292" name="Picture 4" descr="stroke order animation of 然">
            <a:extLst>
              <a:ext uri="{FF2B5EF4-FFF2-40B4-BE49-F238E27FC236}">
                <a16:creationId xmlns:a16="http://schemas.microsoft.com/office/drawing/2014/main" id="{08D25EF2-AA0A-4580-9FC8-E1CEFC853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59" y="37999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roke order animation of 第">
            <a:extLst>
              <a:ext uri="{FF2B5EF4-FFF2-40B4-BE49-F238E27FC236}">
                <a16:creationId xmlns:a16="http://schemas.microsoft.com/office/drawing/2014/main" id="{15BD3953-922C-489C-B249-6ED315B717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31" y="13352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E6E7077-4756-4E72-8619-FFE94D4258C9}"/>
              </a:ext>
            </a:extLst>
          </p:cNvPr>
          <p:cNvSpPr txBox="1"/>
          <p:nvPr/>
        </p:nvSpPr>
        <p:spPr>
          <a:xfrm>
            <a:off x="858982" y="133523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第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dì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次序：第一。次第。等第。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科举考试及格的等次：科第。及第。落第。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封建社会官僚贵族的大宅子：宅第。府第。门第。进士第。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但：运动有益于健康，第不宜过于剧烈。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0E113F-8543-41B4-8356-4B53EF426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66" y="3429000"/>
            <a:ext cx="7211431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3EA13-0E78-4455-885E-CF3823D18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zh-CN" sz="1600" dirty="0">
                <a:hlinkClick r:id="rId2"/>
              </a:rPr>
              <a:t>https://wordwall.net/sc/resource/10552970/%E6%9A%A8%E5%8D%97%E4%B8%AD%E6%96%87-%E7%AC%AC%E4%B8%89%E5%86%8C-%E7%AC%AC%E5%8D%81%E8%AF%BE-%E9%BE%9F%E5%85%94%E8%B5%9B%E8%B7%91</a:t>
            </a:r>
            <a:br>
              <a:rPr lang="en-GB" altLang="zh-CN" sz="1600" dirty="0"/>
            </a:b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6616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B153E1-2146-4895-ACD0-4CF9715B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387050"/>
            <a:ext cx="10252364" cy="60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1E4AC3-DEBF-44DD-B566-06E8CAC3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300629"/>
            <a:ext cx="10157223" cy="62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3F3949-42ED-4FD7-ADCF-18746019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16276"/>
            <a:ext cx="9867900" cy="59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A58852-5631-47ED-97C9-5A1AD990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213818"/>
            <a:ext cx="10321637" cy="65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2530C7-BCEE-42AF-A690-7688217B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351443"/>
            <a:ext cx="9809018" cy="61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3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B9A62E-954F-4EE5-B405-0CF0DDBF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350659"/>
            <a:ext cx="10044546" cy="60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68E330-E6D8-40B2-81FF-61B0C203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610710"/>
            <a:ext cx="10335491" cy="61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3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1079</Words>
  <Application>Microsoft Office PowerPoint</Application>
  <PresentationFormat>宽屏</PresentationFormat>
  <Paragraphs>21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XinGothic-SinaWeibo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https://wordwall.net/sc/resource/10552970/%E6%9A%A8%E5%8D%97%E4%B8%AD%E6%96%87-%E7%AC%AC%E4%B8%89%E5%86%8C-%E7%AC%AC%E5%8D%81%E8%AF%BE-%E9%BE%9F%E5%85%94%E8%B5%9B%E8%B7%91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Chi</dc:creator>
  <cp:lastModifiedBy>Chen Chi</cp:lastModifiedBy>
  <cp:revision>1</cp:revision>
  <dcterms:created xsi:type="dcterms:W3CDTF">2025-05-11T08:07:13Z</dcterms:created>
  <dcterms:modified xsi:type="dcterms:W3CDTF">2025-05-11T08:43:55Z</dcterms:modified>
</cp:coreProperties>
</file>