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6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19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1DCB11-90CF-4273-BF0D-76D306364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2871093-52B1-4F51-BD06-31C852730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D58E2A-2923-49C4-A11C-1147C0584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BCCB-D4F6-4489-B103-F8C5B772EB6D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5C95FD-439C-4826-9BE1-BB7D39545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5C2809-3D7F-409B-8E5C-1C571965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713-E29B-4E07-8498-504BE92D03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25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7C5BC6-371B-4FAE-8861-EE4435D3F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B03E6BA-738A-4D87-9338-81871A0F5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EECB84-7E35-4D0A-8718-D15C5E02A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BCCB-D4F6-4489-B103-F8C5B772EB6D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152C20-56A9-4CC6-A991-4BB475D4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0BD4CF-3975-4DEE-80C2-F1376FF98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713-E29B-4E07-8498-504BE92D03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68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EA1A107-E34B-4C59-A27B-8BB450402C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827BC34-599D-42DF-92AF-428BE4891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BD5E6B-D094-4255-8962-4723AC195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BCCB-D4F6-4489-B103-F8C5B772EB6D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851BF4-17BD-42E8-ADB0-7DD039923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BD9AF9-C1C4-4AE6-B498-ED589AA14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713-E29B-4E07-8498-504BE92D03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17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401EB6-088E-4926-8DED-C51F9261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CAA7C4-98E7-4B2A-BA6B-4DCE79B1B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C14491-BAB3-4266-93AD-9239085C5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BCCB-D4F6-4489-B103-F8C5B772EB6D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FE4524-A792-408A-9511-7F85ECC2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E75A67-3748-4B27-BD40-A80CE80B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713-E29B-4E07-8498-504BE92D03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2343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66CAB0-C7DB-4524-A2EA-760AE7B3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4D362A-9028-4758-8C70-C989A3B3B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213CBF-EC5D-4CF6-9BD6-370045409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BCCB-D4F6-4489-B103-F8C5B772EB6D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C808C0-1968-4156-B9D6-DFD6EB445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190FD6-7587-4567-ABA5-309E253CD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713-E29B-4E07-8498-504BE92D03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03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FBF333-6759-40B6-AACB-6580E1D2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B50EFD-D91B-405B-B654-35A3CCEB06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1C81AD6-7ADF-4D0A-8C74-D93FEFD01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E0C590B-48A5-4711-B887-01A480E8C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BCCB-D4F6-4489-B103-F8C5B772EB6D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D45BEB-EE2D-4B29-9978-EBF5BE1FA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6B7B7A1-7270-4830-B33B-EA6091960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713-E29B-4E07-8498-504BE92D03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202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46634D-B232-430E-ADD0-1C5C60E97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ABCA8B-0378-44BB-990C-2BCED4588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6DC70C2-DC6D-4713-A650-5FDBE1A5A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1BADD04-50C4-4E91-A99F-E32F695D5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682F91B-910A-4FB0-B460-398807D73C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10D814E-ED4E-40A9-96EE-93BC1F273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BCCB-D4F6-4489-B103-F8C5B772EB6D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A89AB2C-26D9-4894-9A0D-4046F1C9B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D771111-EF11-4B69-8E57-FE5B1D145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713-E29B-4E07-8498-504BE92D03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00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A9C854-AA26-4F7D-8390-80198472A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1EFC88-0310-4041-92A6-E4B2EEE71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BCCB-D4F6-4489-B103-F8C5B772EB6D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1130959-5D47-4B93-B07A-099B17187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F89497E-71C1-4F1B-8AD4-D4603A450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713-E29B-4E07-8498-504BE92D03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88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A28B459-2D2F-43B0-A686-42D3AEB7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BCCB-D4F6-4489-B103-F8C5B772EB6D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3342E6-5BBB-4BE0-B565-181437BFD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3D54B6-3EA8-4A06-94A4-D29DA894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713-E29B-4E07-8498-504BE92D03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02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0E6188-40BB-46D8-816A-68E6CF60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76D83C-93D8-4B12-B386-9F10D568D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903581E-6755-41A5-87DF-D903D289C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07DA1CB-C7A2-429E-8DC6-9DE95D16D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BCCB-D4F6-4489-B103-F8C5B772EB6D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7CB6D77-3757-4E6A-A27E-4E6FE3D6E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3A148B-9CEC-42E5-A639-B391EB5D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713-E29B-4E07-8498-504BE92D03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19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00F0EE-5A08-474E-B455-33E6ADFF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B5E8FFE-8C9B-4D0A-B8A4-F18480D0E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F453491-ABBA-426B-A25A-EB56E55E9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7D71F95-F0E8-4E79-9057-ACAA372E1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BCCB-D4F6-4489-B103-F8C5B772EB6D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25769E-0AD3-4ECA-8B3E-BBD34CCE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74DCE9-14CC-4FCA-8FD9-9C08EF0D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713-E29B-4E07-8498-504BE92D03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03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102D034-876F-4558-90B7-6067C7C48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8231DF6-DD55-4439-A6AC-5774894F1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F8BD65-3866-4796-9543-8C9967FCB4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DBCCB-D4F6-4489-B103-F8C5B772EB6D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947AEE-9478-4ACA-98FD-096490F497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E42DFD-E94B-44F2-8053-C8F44E6FA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58713-E29B-4E07-8498-504BE92D03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67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16457E6-3CC3-43D9-8FA3-22CC487EB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46" y="0"/>
            <a:ext cx="6076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12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6E958B1-0574-4FCA-B817-19230CA07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75" y="1252499"/>
            <a:ext cx="5934903" cy="240063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0B4A503-D8B8-44EB-8CD8-9F73C1FE7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75" y="3738487"/>
            <a:ext cx="6144482" cy="29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33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EC391C0-03E3-42FB-964C-E7262474C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363" y="513943"/>
            <a:ext cx="7335274" cy="583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06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4B43CD6-31DB-4CA9-A7DD-941AB0947E36}"/>
              </a:ext>
            </a:extLst>
          </p:cNvPr>
          <p:cNvSpPr txBox="1"/>
          <p:nvPr/>
        </p:nvSpPr>
        <p:spPr>
          <a:xfrm>
            <a:off x="988541" y="766119"/>
            <a:ext cx="704335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比 </a:t>
            </a:r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bǐ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较量高低、长短、远近、好坏等：比赛。比附。对比。评比。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能够相匹：今非昔比。无与伦比。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表示比赛双方胜负的对比：三比二。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表示两个数字之间的倍数、分数等关系：比例。比值。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譬喻，摹拟：比如。比方。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靠近，挨着：比比（一个挨一个，如“比比皆是”）。比肩继踵。比邻。鳞次栉比。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和，亲：比顺。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及，等到：比及。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303167-104B-4E39-AF4C-3D3ADA91D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892" y="383059"/>
            <a:ext cx="3998742" cy="6091881"/>
          </a:xfrm>
          <a:prstGeom prst="rect">
            <a:avLst/>
          </a:prstGeom>
        </p:spPr>
      </p:pic>
      <p:pic>
        <p:nvPicPr>
          <p:cNvPr id="1026" name="Picture 2" descr="stroke order animation of 比">
            <a:extLst>
              <a:ext uri="{FF2B5EF4-FFF2-40B4-BE49-F238E27FC236}">
                <a16:creationId xmlns:a16="http://schemas.microsoft.com/office/drawing/2014/main" id="{86E54DAE-186E-499A-BA08-A3DC1C94C0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167" y="342899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949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roke order animation of 始">
            <a:extLst>
              <a:ext uri="{FF2B5EF4-FFF2-40B4-BE49-F238E27FC236}">
                <a16:creationId xmlns:a16="http://schemas.microsoft.com/office/drawing/2014/main" id="{E5814CEF-6AED-4934-9276-7DE248B11F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710" y="112292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5927511-4719-4F62-BEF3-B50B743D1FA0}"/>
              </a:ext>
            </a:extLst>
          </p:cNvPr>
          <p:cNvSpPr txBox="1"/>
          <p:nvPr/>
        </p:nvSpPr>
        <p:spPr>
          <a:xfrm>
            <a:off x="693522" y="1202376"/>
            <a:ext cx="60949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始 </a:t>
            </a:r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shǐ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起头，最初，与“终”相对：开始。始终。始祖。始创。周而复始。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才，刚才：方始。始悟（才觉悟到）。春蚕到死丝方尽，蜡炬成灰泪始干。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初末终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3A58220-1E59-4BBA-9A8B-A90DA89C6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25" y="3373394"/>
            <a:ext cx="7487695" cy="312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18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C16CDCE-DE5C-43CF-8955-5116945E10D3}"/>
              </a:ext>
            </a:extLst>
          </p:cNvPr>
          <p:cNvSpPr txBox="1"/>
          <p:nvPr/>
        </p:nvSpPr>
        <p:spPr>
          <a:xfrm>
            <a:off x="501994" y="982882"/>
            <a:ext cx="60949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灰 </a:t>
            </a:r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huī</a:t>
            </a:r>
            <a:br>
              <a:rPr lang="zh-CN" altLang="en-US" dirty="0"/>
            </a:br>
            <a:br>
              <a:rPr lang="zh-CN" altLang="en-US" dirty="0"/>
            </a:b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E7764DA-911E-4EEF-8693-237220863870}"/>
              </a:ext>
            </a:extLst>
          </p:cNvPr>
          <p:cNvSpPr txBox="1"/>
          <p:nvPr/>
        </p:nvSpPr>
        <p:spPr>
          <a:xfrm>
            <a:off x="501994" y="1573587"/>
            <a:ext cx="60949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1A1A1A"/>
                </a:solidFill>
                <a:effectLst/>
                <a:latin typeface="XinGothic-SinaWeibo"/>
              </a:rPr>
              <a:t>(1)</a:t>
            </a: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物质充分燃烧后残留的粉状物。物体燃烧后剩下的东西，经烧制后形成的产品：纸灰。灰烬。洋灰。灰飞烟灭。</a:t>
            </a:r>
            <a:br>
              <a:rPr lang="zh-CN" altLang="en-US" dirty="0"/>
            </a:br>
            <a:r>
              <a:rPr lang="en-US" altLang="zh-CN" b="0" i="0" dirty="0">
                <a:solidFill>
                  <a:srgbClr val="1A1A1A"/>
                </a:solidFill>
                <a:effectLst/>
                <a:latin typeface="XinGothic-SinaWeibo"/>
              </a:rPr>
              <a:t>(2)</a:t>
            </a: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尘土；污垢。灰尘。</a:t>
            </a:r>
            <a:br>
              <a:rPr lang="zh-CN" altLang="en-US" dirty="0"/>
            </a:br>
            <a:r>
              <a:rPr lang="en-US" altLang="zh-CN" b="0" i="0" dirty="0">
                <a:solidFill>
                  <a:srgbClr val="1A1A1A"/>
                </a:solidFill>
                <a:effectLst/>
                <a:latin typeface="XinGothic-SinaWeibo"/>
              </a:rPr>
              <a:t>(3)</a:t>
            </a: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烧毁；燃烧。</a:t>
            </a:r>
            <a:br>
              <a:rPr lang="zh-CN" altLang="en-US" dirty="0"/>
            </a:br>
            <a:r>
              <a:rPr lang="en-US" altLang="zh-CN" b="0" i="0" dirty="0">
                <a:solidFill>
                  <a:srgbClr val="1A1A1A"/>
                </a:solidFill>
                <a:effectLst/>
                <a:latin typeface="XinGothic-SinaWeibo"/>
              </a:rPr>
              <a:t>(</a:t>
            </a:r>
            <a:r>
              <a:rPr lang="en-US" altLang="zh-CN" dirty="0">
                <a:solidFill>
                  <a:srgbClr val="1A1A1A"/>
                </a:solidFill>
                <a:latin typeface="XinGothic-SinaWeibo"/>
              </a:rPr>
              <a:t>4</a:t>
            </a:r>
            <a:r>
              <a:rPr lang="en-US" altLang="zh-CN" b="0" i="0" dirty="0">
                <a:solidFill>
                  <a:srgbClr val="1A1A1A"/>
                </a:solidFill>
                <a:effectLst/>
                <a:latin typeface="XinGothic-SinaWeibo"/>
              </a:rPr>
              <a:t>)</a:t>
            </a: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介于黑色与白色之间的一种颜色。</a:t>
            </a:r>
            <a:br>
              <a:rPr lang="zh-CN" altLang="en-US" dirty="0"/>
            </a:br>
            <a:r>
              <a:rPr lang="en-US" altLang="zh-CN" b="0" i="0" dirty="0">
                <a:solidFill>
                  <a:srgbClr val="1A1A1A"/>
                </a:solidFill>
                <a:effectLst/>
                <a:latin typeface="XinGothic-SinaWeibo"/>
              </a:rPr>
              <a:t>(</a:t>
            </a:r>
            <a:r>
              <a:rPr lang="en-US" altLang="zh-CN" dirty="0">
                <a:solidFill>
                  <a:srgbClr val="1A1A1A"/>
                </a:solidFill>
                <a:latin typeface="XinGothic-SinaWeibo"/>
              </a:rPr>
              <a:t>5</a:t>
            </a:r>
            <a:r>
              <a:rPr lang="en-US" altLang="zh-CN" b="0" i="0" dirty="0">
                <a:solidFill>
                  <a:srgbClr val="1A1A1A"/>
                </a:solidFill>
                <a:effectLst/>
                <a:latin typeface="XinGothic-SinaWeibo"/>
              </a:rPr>
              <a:t>)</a:t>
            </a: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沮丧；消沉。志气消沉：心灰意懒。</a:t>
            </a:r>
            <a:br>
              <a:rPr lang="zh-CN" altLang="en-US" dirty="0"/>
            </a:br>
            <a:r>
              <a:rPr lang="en-US" altLang="zh-CN" b="0" i="0" dirty="0">
                <a:solidFill>
                  <a:srgbClr val="1A1A1A"/>
                </a:solidFill>
                <a:effectLst/>
                <a:latin typeface="XinGothic-SinaWeibo"/>
              </a:rPr>
              <a:t>(</a:t>
            </a:r>
            <a:r>
              <a:rPr lang="en-US" altLang="zh-CN" dirty="0">
                <a:solidFill>
                  <a:srgbClr val="1A1A1A"/>
                </a:solidFill>
                <a:latin typeface="XinGothic-SinaWeibo"/>
              </a:rPr>
              <a:t>6</a:t>
            </a:r>
            <a:r>
              <a:rPr lang="en-US" altLang="zh-CN" b="0" i="0" dirty="0">
                <a:solidFill>
                  <a:srgbClr val="1A1A1A"/>
                </a:solidFill>
                <a:effectLst/>
                <a:latin typeface="XinGothic-SinaWeibo"/>
              </a:rPr>
              <a:t>)</a:t>
            </a: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不光彩；暗昧无知。</a:t>
            </a:r>
            <a:endParaRPr lang="en-US" altLang="zh-CN" b="0" i="0" dirty="0">
              <a:solidFill>
                <a:srgbClr val="1A1A1A"/>
              </a:solidFill>
              <a:effectLst/>
              <a:latin typeface="XinGothic-SinaWeibo"/>
            </a:endParaRPr>
          </a:p>
          <a:p>
            <a:r>
              <a:rPr lang="en-US" altLang="zh-CN" dirty="0">
                <a:solidFill>
                  <a:srgbClr val="1A1A1A"/>
                </a:solidFill>
                <a:latin typeface="XinGothic-SinaWeibo"/>
              </a:rPr>
              <a:t>(7)</a:t>
            </a: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黑白之间的颜色：灰色。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B620B70-000D-4095-B694-F214A4259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006" y="914400"/>
            <a:ext cx="5572948" cy="3781381"/>
          </a:xfrm>
          <a:prstGeom prst="rect">
            <a:avLst/>
          </a:prstGeom>
        </p:spPr>
      </p:pic>
      <p:pic>
        <p:nvPicPr>
          <p:cNvPr id="3074" name="Picture 2" descr="stroke order animation of 灰">
            <a:extLst>
              <a:ext uri="{FF2B5EF4-FFF2-40B4-BE49-F238E27FC236}">
                <a16:creationId xmlns:a16="http://schemas.microsoft.com/office/drawing/2014/main" id="{821666B3-84C1-41CB-AA38-49C6C55C7F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88191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822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4B5619D-78A9-4267-9892-A9A9738F52CC}"/>
              </a:ext>
            </a:extLst>
          </p:cNvPr>
          <p:cNvSpPr txBox="1"/>
          <p:nvPr/>
        </p:nvSpPr>
        <p:spPr>
          <a:xfrm>
            <a:off x="1107474" y="1397675"/>
            <a:ext cx="60949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坚 </a:t>
            </a:r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jiān</a:t>
            </a:r>
            <a:endParaRPr lang="en-US" altLang="zh-CN" b="0" i="0" dirty="0">
              <a:solidFill>
                <a:srgbClr val="1A1A1A"/>
              </a:solidFill>
              <a:effectLst/>
              <a:latin typeface="XinGothic-SinaWeibo"/>
            </a:endParaRPr>
          </a:p>
          <a:p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牢固，结实，硬：坚固。坚实。坚如磐石。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不动摇，不改变：坚决。坚信。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牢固、结实的东西或阵地：中坚。攻坚。披坚执锐。</a:t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4098" name="Picture 2" descr="stroke order animation of 坚">
            <a:extLst>
              <a:ext uri="{FF2B5EF4-FFF2-40B4-BE49-F238E27FC236}">
                <a16:creationId xmlns:a16="http://schemas.microsoft.com/office/drawing/2014/main" id="{122649F5-4EAE-4085-96EE-A52DB165A6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764" y="132062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537076E-9104-4E21-9E2C-408B7E453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05" y="3429000"/>
            <a:ext cx="6982799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21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083DCEE-95A7-442C-994C-66398D1D0A16}"/>
              </a:ext>
            </a:extLst>
          </p:cNvPr>
          <p:cNvSpPr txBox="1"/>
          <p:nvPr/>
        </p:nvSpPr>
        <p:spPr>
          <a:xfrm>
            <a:off x="977728" y="1885601"/>
            <a:ext cx="609497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持 </a:t>
            </a:r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chí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拿着，握住：持笔。持枪。持牢（把稳）。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遵守不变：坚持。持久。持操（保持节操）。持之以恒。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主张，掌管：主持。持平。持国。持重。持之有故（立论有根据）。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对待，处理：持身（对待自己）。持盈。持胜。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扶助：支持。撑持。</a:t>
            </a:r>
            <a:endParaRPr lang="zh-CN" altLang="en-US" dirty="0"/>
          </a:p>
        </p:txBody>
      </p:sp>
      <p:pic>
        <p:nvPicPr>
          <p:cNvPr id="5122" name="Picture 2" descr="stroke order animation of 持">
            <a:extLst>
              <a:ext uri="{FF2B5EF4-FFF2-40B4-BE49-F238E27FC236}">
                <a16:creationId xmlns:a16="http://schemas.microsoft.com/office/drawing/2014/main" id="{11934CD6-F2BE-480B-8137-82963D5C90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931" y="113527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760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troke order animation of 奖">
            <a:extLst>
              <a:ext uri="{FF2B5EF4-FFF2-40B4-BE49-F238E27FC236}">
                <a16:creationId xmlns:a16="http://schemas.microsoft.com/office/drawing/2014/main" id="{25F670F8-6054-4C9A-9CCC-7E63A3710C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04" y="76457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3F4F4AC-FB0A-4A30-AB93-6944FAD1D109}"/>
              </a:ext>
            </a:extLst>
          </p:cNvPr>
          <p:cNvSpPr txBox="1"/>
          <p:nvPr/>
        </p:nvSpPr>
        <p:spPr>
          <a:xfrm>
            <a:off x="4555009" y="1397675"/>
            <a:ext cx="60949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奖 </a:t>
            </a:r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jiǎng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劝勉，勉励，称赞，表扬：夸奖。奖金。奖品。奖赏。嘉奖。奖惩。有功者奖。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为了鼓励或表扬而给予的荣誉或财物等：受奖。发奖。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罚惩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3399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DDC73B-2AC2-4301-89C8-18284765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写作练习 </a:t>
            </a:r>
            <a:r>
              <a:rPr lang="en-US" altLang="zh-CN" dirty="0"/>
              <a:t>80-100 </a:t>
            </a:r>
            <a:r>
              <a:rPr lang="zh-CN" altLang="en-US" dirty="0"/>
              <a:t>字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293C098-A113-49DB-99B1-7154002CE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63112"/>
            <a:ext cx="6268325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94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437</Words>
  <Application>Microsoft Office PowerPoint</Application>
  <PresentationFormat>宽屏</PresentationFormat>
  <Paragraphs>10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XinGothic-SinaWeibo</vt:lpstr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写作练习 80-100 字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 Chi</dc:creator>
  <cp:lastModifiedBy>Chen Chi</cp:lastModifiedBy>
  <cp:revision>3</cp:revision>
  <dcterms:created xsi:type="dcterms:W3CDTF">2025-05-25T07:23:01Z</dcterms:created>
  <dcterms:modified xsi:type="dcterms:W3CDTF">2025-05-25T21:28:05Z</dcterms:modified>
</cp:coreProperties>
</file>