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0" r:id="rId7"/>
    <p:sldId id="264" r:id="rId8"/>
    <p:sldId id="261" r:id="rId9"/>
    <p:sldId id="266" r:id="rId10"/>
    <p:sldId id="263" r:id="rId11"/>
    <p:sldId id="268" r:id="rId12"/>
    <p:sldId id="270" r:id="rId13"/>
    <p:sldId id="265" r:id="rId14"/>
    <p:sldId id="275" r:id="rId15"/>
    <p:sldId id="267" r:id="rId16"/>
    <p:sldId id="274" r:id="rId17"/>
    <p:sldId id="269" r:id="rId18"/>
    <p:sldId id="276" r:id="rId19"/>
    <p:sldId id="271" r:id="rId20"/>
    <p:sldId id="277" r:id="rId21"/>
    <p:sldId id="272" r:id="rId22"/>
    <p:sldId id="273" r:id="rId23"/>
    <p:sldId id="278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6" autoAdjust="0"/>
    <p:restoredTop sz="94660"/>
  </p:normalViewPr>
  <p:slideViewPr>
    <p:cSldViewPr snapToGrid="0">
      <p:cViewPr varScale="1">
        <p:scale>
          <a:sx n="155" d="100"/>
          <a:sy n="155" d="100"/>
        </p:scale>
        <p:origin x="156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A8C176-DD4C-4401-82BB-2C656109A5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16C9C67-563B-4B33-A6B7-E90B77BF59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D02CFC-3B7D-4EC0-9ED5-7D9968D6F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09798-AC26-4BBB-8406-E155A6C0CD12}" type="datetimeFigureOut">
              <a:rPr lang="zh-CN" altLang="en-US" smtClean="0"/>
              <a:t>2025/6/7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FF51607-2C6E-4A66-906C-BBAA8A8EB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004D6A9-AA61-4588-892C-FBDA18460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E4AAB-FCB5-4DA9-ACA0-8968DCA540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9305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7D2C98-0FDE-4CBE-9EE2-E03B7F3DF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D290C8B-07C8-4CAC-AD1F-B9851DBE07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E64293-8986-4436-9612-3A85A9C8B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09798-AC26-4BBB-8406-E155A6C0CD12}" type="datetimeFigureOut">
              <a:rPr lang="zh-CN" altLang="en-US" smtClean="0"/>
              <a:t>2025/6/7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91C6BE-5235-4E55-86D2-41284EFD5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1C855C5-4E7A-47F5-960F-AF2042307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E4AAB-FCB5-4DA9-ACA0-8968DCA540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7604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F530E3E-777E-43F2-93E8-6BCB706935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60302E9-ABA7-4436-B1D8-2BF70C388F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F9F7F9-0AC2-47D2-800C-03F6254CC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09798-AC26-4BBB-8406-E155A6C0CD12}" type="datetimeFigureOut">
              <a:rPr lang="zh-CN" altLang="en-US" smtClean="0"/>
              <a:t>2025/6/7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77F8A61-A428-4178-A265-B03C5083E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246E83-86E9-4B9F-8DC9-D52D95EF3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E4AAB-FCB5-4DA9-ACA0-8968DCA540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1673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971A18-9414-496B-A0EA-A78176AD9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92656D-AC7B-4D3F-AAE7-1BBBBA745A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3EB1DA-4800-4B11-A3D8-6583B0648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09798-AC26-4BBB-8406-E155A6C0CD12}" type="datetimeFigureOut">
              <a:rPr lang="zh-CN" altLang="en-US" smtClean="0"/>
              <a:t>2025/6/7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0839EB7-2FF6-4673-A032-DA155451C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84F586E-B650-4C88-ACC4-BAAD839FD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E4AAB-FCB5-4DA9-ACA0-8968DCA540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3951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29D3F6-222A-4F9C-9624-54BFC9CDC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2CC6159-FC01-4C32-89D1-FFDC100281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40C324-F93C-4902-B7CB-E4073D45B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09798-AC26-4BBB-8406-E155A6C0CD12}" type="datetimeFigureOut">
              <a:rPr lang="zh-CN" altLang="en-US" smtClean="0"/>
              <a:t>2025/6/7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596F1AB-89FE-441F-AB49-F4CD504E3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F5C986-AE59-4BBA-9CE0-F6FAC3516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E4AAB-FCB5-4DA9-ACA0-8968DCA540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7185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49F137-7937-44DB-9B5B-D5E24D81F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210DD5-4009-4662-9142-659C87AE92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28CF8F-FC35-44F7-A940-140F71218F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97BAA3-8716-4E06-93B9-8C37FDC20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09798-AC26-4BBB-8406-E155A6C0CD12}" type="datetimeFigureOut">
              <a:rPr lang="zh-CN" altLang="en-US" smtClean="0"/>
              <a:t>2025/6/7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FC32292-4264-468C-A9F0-AA68C8475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759143B-0D41-4D65-AB7A-E51B0838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E4AAB-FCB5-4DA9-ACA0-8968DCA540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1805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CCD9C72-4416-4668-AC03-17674412C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60764D7-9333-4E3A-AD17-B56D80493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385811C-9E52-4F90-AA77-9F235D9628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25C4B7F-6A76-4593-8ADB-DFD438946D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60C25C6-756C-4944-B304-D8C86CDC60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E1E1B7-4EC6-412B-93D9-9F2AE0D06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09798-AC26-4BBB-8406-E155A6C0CD12}" type="datetimeFigureOut">
              <a:rPr lang="zh-CN" altLang="en-US" smtClean="0"/>
              <a:t>2025/6/7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4862703-90DD-4303-852D-EE8A53935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668250-8161-4B3E-BEBB-F9E46CD2C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E4AAB-FCB5-4DA9-ACA0-8968DCA540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016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10C2C8-A466-4439-843B-22885B9B8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F6F7F7-8324-4FFF-B4D0-450E761E5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09798-AC26-4BBB-8406-E155A6C0CD12}" type="datetimeFigureOut">
              <a:rPr lang="zh-CN" altLang="en-US" smtClean="0"/>
              <a:t>2025/6/7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A7BDACF-0D06-434A-9AF5-EB185F4F6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DC16D78-1013-4FA3-8026-93DDC727F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E4AAB-FCB5-4DA9-ACA0-8968DCA540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6232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72DEE1A-7669-402F-B5B5-4085CF006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09798-AC26-4BBB-8406-E155A6C0CD12}" type="datetimeFigureOut">
              <a:rPr lang="zh-CN" altLang="en-US" smtClean="0"/>
              <a:t>2025/6/7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D487843-E370-4120-BA9D-2A7B8E5E1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0E4BB0-EEA6-465F-B49E-1827C421E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E4AAB-FCB5-4DA9-ACA0-8968DCA540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5435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682448-762C-4193-B937-E40BD9E5B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AABA406-4C6D-4CD8-8DD2-5FAB034288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A4507F9-111D-4EED-9C6F-E508FF1184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1A26500-6D5E-4678-9EE5-FE0B74A8B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09798-AC26-4BBB-8406-E155A6C0CD12}" type="datetimeFigureOut">
              <a:rPr lang="zh-CN" altLang="en-US" smtClean="0"/>
              <a:t>2025/6/7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6FB44AA-991F-42C8-A92A-9DA86C9FA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4462DC5-A532-42FF-8D10-7E75A8F1D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E4AAB-FCB5-4DA9-ACA0-8968DCA540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0213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909E38-C974-4B5D-AC0E-9C572B8EF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CE2DDCB-890E-4CF5-BBB2-C31C5FDFFA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C55BF3E-979B-4AE6-8000-ADE9165C7F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C718E0-94A8-4CF5-91F9-E52A33BA0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09798-AC26-4BBB-8406-E155A6C0CD12}" type="datetimeFigureOut">
              <a:rPr lang="zh-CN" altLang="en-US" smtClean="0"/>
              <a:t>2025/6/7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C1D65EB-F561-45CA-ABFD-2DF4D1DD3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D3F0B5E-FF08-438D-BA99-B047637B0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E4AAB-FCB5-4DA9-ACA0-8968DCA540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9108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9003D1D-76C6-4ED2-9CE0-C285F2431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C2D244E-428F-4A01-B423-5148E2E44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81CC79-6BA5-4011-86B0-7C5203C46C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F09798-AC26-4BBB-8406-E155A6C0CD12}" type="datetimeFigureOut">
              <a:rPr lang="zh-CN" altLang="en-US" smtClean="0"/>
              <a:t>2025/6/7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E2D467-D5D6-49C5-A9BF-7F79368152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245DEA-E1B3-414D-BF9C-20233F39B5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E4AAB-FCB5-4DA9-ACA0-8968DCA540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8934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FD5FD2-519C-4F86-8863-A7B669E4C1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8DF0D3E-AD39-4320-B748-9F1A5A7011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96DA236-6093-4B97-B8DA-4986927C4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807" y="461548"/>
            <a:ext cx="11536385" cy="593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8717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AF7E022-5066-43CB-AB53-8C4D73D87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281" y="447259"/>
            <a:ext cx="11193437" cy="596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183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troke order animation of 已">
            <a:extLst>
              <a:ext uri="{FF2B5EF4-FFF2-40B4-BE49-F238E27FC236}">
                <a16:creationId xmlns:a16="http://schemas.microsoft.com/office/drawing/2014/main" id="{17363AF2-EED4-4600-AC1F-76AD39CCF0D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2719" y="778723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E7E879CC-F863-4590-8B23-DD227F7B77B9}"/>
              </a:ext>
            </a:extLst>
          </p:cNvPr>
          <p:cNvSpPr txBox="1"/>
          <p:nvPr/>
        </p:nvSpPr>
        <p:spPr>
          <a:xfrm>
            <a:off x="1274290" y="1052714"/>
            <a:ext cx="60949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0" i="0" dirty="0">
                <a:solidFill>
                  <a:srgbClr val="1A1A1A"/>
                </a:solidFill>
                <a:effectLst/>
                <a:latin typeface="XinGothic-SinaWeibo"/>
              </a:rPr>
              <a:t>已 </a:t>
            </a:r>
            <a:r>
              <a:rPr lang="en-GB" altLang="zh-CN" sz="2400" b="0" i="0" dirty="0" err="1">
                <a:solidFill>
                  <a:srgbClr val="1A1A1A"/>
                </a:solidFill>
                <a:effectLst/>
                <a:latin typeface="XinGothic-SinaWeibo"/>
              </a:rPr>
              <a:t>yǐ</a:t>
            </a:r>
            <a:endParaRPr lang="zh-CN" altLang="en-US" sz="24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1401238-4DDD-42E0-831E-074745313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720" y="3758712"/>
            <a:ext cx="6963747" cy="2676899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6960C378-3C08-4279-9D38-5BB42F27FA1A}"/>
              </a:ext>
            </a:extLst>
          </p:cNvPr>
          <p:cNvSpPr txBox="1"/>
          <p:nvPr/>
        </p:nvSpPr>
        <p:spPr>
          <a:xfrm>
            <a:off x="2806528" y="1120676"/>
            <a:ext cx="609497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dirty="0">
                <a:solidFill>
                  <a:srgbClr val="1A1A1A"/>
                </a:solidFill>
                <a:effectLst/>
                <a:latin typeface="XinGothic-SinaWeibo"/>
              </a:rPr>
              <a:t>1)</a:t>
            </a:r>
            <a:r>
              <a:rPr lang="zh-CN" altLang="en-US" b="0" i="0" dirty="0">
                <a:solidFill>
                  <a:srgbClr val="1A1A1A"/>
                </a:solidFill>
                <a:effectLst/>
                <a:latin typeface="XinGothic-SinaWeibo"/>
              </a:rPr>
              <a:t>停止。</a:t>
            </a:r>
            <a:br>
              <a:rPr lang="zh-CN" altLang="en-US" dirty="0"/>
            </a:br>
            <a:r>
              <a:rPr lang="en-US" altLang="zh-CN" b="0" i="0" dirty="0">
                <a:solidFill>
                  <a:srgbClr val="1A1A1A"/>
                </a:solidFill>
                <a:effectLst/>
                <a:latin typeface="XinGothic-SinaWeibo"/>
              </a:rPr>
              <a:t>(2)</a:t>
            </a:r>
            <a:r>
              <a:rPr lang="zh-CN" altLang="en-US" b="0" i="0" dirty="0">
                <a:solidFill>
                  <a:srgbClr val="1A1A1A"/>
                </a:solidFill>
                <a:effectLst/>
                <a:latin typeface="XinGothic-SinaWeibo"/>
              </a:rPr>
              <a:t>完毕。</a:t>
            </a:r>
            <a:br>
              <a:rPr lang="zh-CN" altLang="en-US" dirty="0"/>
            </a:br>
            <a:r>
              <a:rPr lang="en-US" altLang="zh-CN" b="0" i="0" dirty="0">
                <a:solidFill>
                  <a:srgbClr val="1A1A1A"/>
                </a:solidFill>
                <a:effectLst/>
                <a:latin typeface="XinGothic-SinaWeibo"/>
              </a:rPr>
              <a:t>(3)</a:t>
            </a:r>
            <a:r>
              <a:rPr lang="zh-CN" altLang="en-US" b="0" i="0" dirty="0">
                <a:solidFill>
                  <a:srgbClr val="1A1A1A"/>
                </a:solidFill>
                <a:effectLst/>
                <a:latin typeface="XinGothic-SinaWeibo"/>
              </a:rPr>
              <a:t>终于。</a:t>
            </a:r>
            <a:br>
              <a:rPr lang="zh-CN" altLang="en-US" dirty="0"/>
            </a:br>
            <a:r>
              <a:rPr lang="en-US" altLang="zh-CN" b="0" i="0" dirty="0">
                <a:solidFill>
                  <a:srgbClr val="1A1A1A"/>
                </a:solidFill>
                <a:effectLst/>
                <a:latin typeface="XinGothic-SinaWeibo"/>
              </a:rPr>
              <a:t>(4)</a:t>
            </a:r>
            <a:r>
              <a:rPr lang="zh-CN" altLang="en-US" b="0" i="0" dirty="0">
                <a:solidFill>
                  <a:srgbClr val="1A1A1A"/>
                </a:solidFill>
                <a:effectLst/>
                <a:latin typeface="XinGothic-SinaWeibo"/>
              </a:rPr>
              <a:t>罢了，算了。</a:t>
            </a:r>
            <a:br>
              <a:rPr lang="zh-CN" altLang="en-US" dirty="0"/>
            </a:br>
            <a:r>
              <a:rPr lang="en-US" altLang="zh-CN" b="0" i="0" dirty="0">
                <a:solidFill>
                  <a:srgbClr val="1A1A1A"/>
                </a:solidFill>
                <a:effectLst/>
                <a:latin typeface="XinGothic-SinaWeibo"/>
              </a:rPr>
              <a:t>(5)</a:t>
            </a:r>
            <a:r>
              <a:rPr lang="zh-CN" altLang="en-US" b="0" i="0" dirty="0">
                <a:solidFill>
                  <a:srgbClr val="1A1A1A"/>
                </a:solidFill>
                <a:effectLst/>
                <a:latin typeface="XinGothic-SinaWeibo"/>
              </a:rPr>
              <a:t>罢免，黜退。</a:t>
            </a:r>
            <a:br>
              <a:rPr lang="zh-CN" altLang="en-US" dirty="0"/>
            </a:br>
            <a:r>
              <a:rPr lang="en-US" altLang="zh-CN" b="0" i="0" dirty="0">
                <a:solidFill>
                  <a:srgbClr val="1A1A1A"/>
                </a:solidFill>
                <a:effectLst/>
                <a:latin typeface="XinGothic-SinaWeibo"/>
              </a:rPr>
              <a:t>(6)</a:t>
            </a:r>
            <a:r>
              <a:rPr lang="zh-CN" altLang="en-US" b="0" i="0" dirty="0">
                <a:solidFill>
                  <a:srgbClr val="1A1A1A"/>
                </a:solidFill>
                <a:effectLst/>
                <a:latin typeface="XinGothic-SinaWeibo"/>
              </a:rPr>
              <a:t>谓病愈；治愈。</a:t>
            </a:r>
            <a:br>
              <a:rPr lang="zh-CN" altLang="en-US" dirty="0"/>
            </a:br>
            <a:r>
              <a:rPr lang="en-US" altLang="zh-CN" b="0" i="0" dirty="0">
                <a:solidFill>
                  <a:srgbClr val="1A1A1A"/>
                </a:solidFill>
                <a:effectLst/>
                <a:latin typeface="XinGothic-SinaWeibo"/>
              </a:rPr>
              <a:t>(7)</a:t>
            </a:r>
            <a:r>
              <a:rPr lang="zh-CN" altLang="en-US" b="0" i="0" dirty="0">
                <a:solidFill>
                  <a:srgbClr val="1A1A1A"/>
                </a:solidFill>
                <a:effectLst/>
                <a:latin typeface="XinGothic-SinaWeibo"/>
              </a:rPr>
              <a:t>太；过分。</a:t>
            </a:r>
            <a:br>
              <a:rPr lang="zh-CN" altLang="en-US" dirty="0"/>
            </a:br>
            <a:r>
              <a:rPr lang="en-US" altLang="zh-CN" b="0" i="0" dirty="0">
                <a:solidFill>
                  <a:srgbClr val="1A1A1A"/>
                </a:solidFill>
                <a:effectLst/>
                <a:latin typeface="XinGothic-SinaWeibo"/>
              </a:rPr>
              <a:t>(8)</a:t>
            </a:r>
            <a:r>
              <a:rPr lang="zh-CN" altLang="en-US" b="0" i="0" dirty="0">
                <a:solidFill>
                  <a:srgbClr val="1A1A1A"/>
                </a:solidFill>
                <a:effectLst/>
                <a:latin typeface="XinGothic-SinaWeibo"/>
              </a:rPr>
              <a:t>已经。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400245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361A95C5-3C2D-44EA-941A-5DA505109654}"/>
              </a:ext>
            </a:extLst>
          </p:cNvPr>
          <p:cNvSpPr txBox="1"/>
          <p:nvPr/>
        </p:nvSpPr>
        <p:spPr>
          <a:xfrm>
            <a:off x="674988" y="1070572"/>
            <a:ext cx="60949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0" i="0" dirty="0">
                <a:solidFill>
                  <a:srgbClr val="1A1A1A"/>
                </a:solidFill>
                <a:effectLst/>
                <a:latin typeface="XinGothic-SinaWeibo"/>
              </a:rPr>
              <a:t>经 </a:t>
            </a:r>
            <a:r>
              <a:rPr lang="en-GB" altLang="zh-CN" sz="2400" b="0" i="0" dirty="0" err="1">
                <a:solidFill>
                  <a:srgbClr val="1A1A1A"/>
                </a:solidFill>
                <a:effectLst/>
                <a:latin typeface="XinGothic-SinaWeibo"/>
              </a:rPr>
              <a:t>jīng</a:t>
            </a:r>
            <a:endParaRPr lang="zh-CN" altLang="en-US" sz="24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C0E0C71-FACD-4413-AADC-960297AA0825}"/>
              </a:ext>
            </a:extLst>
          </p:cNvPr>
          <p:cNvSpPr txBox="1"/>
          <p:nvPr/>
        </p:nvSpPr>
        <p:spPr>
          <a:xfrm>
            <a:off x="631739" y="1587842"/>
            <a:ext cx="6094970" cy="3570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0" i="0" dirty="0">
                <a:solidFill>
                  <a:srgbClr val="1A1A1A"/>
                </a:solidFill>
                <a:effectLst/>
                <a:latin typeface="XinGothic-SinaWeibo"/>
              </a:rPr>
              <a:t>1)</a:t>
            </a:r>
            <a:r>
              <a:rPr lang="zh-CN" altLang="en-US" sz="1600" b="0" i="0" dirty="0">
                <a:solidFill>
                  <a:srgbClr val="1A1A1A"/>
                </a:solidFill>
                <a:effectLst/>
                <a:latin typeface="XinGothic-SinaWeibo"/>
              </a:rPr>
              <a:t>织物的纵线。与“緯”相对。</a:t>
            </a:r>
            <a:br>
              <a:rPr lang="zh-CN" altLang="en-US" sz="1600" dirty="0"/>
            </a:br>
            <a:r>
              <a:rPr lang="en-US" altLang="zh-CN" sz="1600" b="0" i="0" dirty="0">
                <a:solidFill>
                  <a:srgbClr val="1A1A1A"/>
                </a:solidFill>
                <a:effectLst/>
                <a:latin typeface="XinGothic-SinaWeibo"/>
              </a:rPr>
              <a:t>(2)</a:t>
            </a:r>
            <a:r>
              <a:rPr lang="zh-CN" altLang="en-US" sz="1600" b="0" i="0" dirty="0">
                <a:solidFill>
                  <a:srgbClr val="1A1A1A"/>
                </a:solidFill>
                <a:effectLst/>
                <a:latin typeface="XinGothic-SinaWeibo"/>
              </a:rPr>
              <a:t>南北向的道路或土地。</a:t>
            </a:r>
            <a:br>
              <a:rPr lang="zh-CN" altLang="en-US" sz="1600" dirty="0"/>
            </a:br>
            <a:r>
              <a:rPr lang="en-US" altLang="zh-CN" sz="1600" b="0" i="0" dirty="0">
                <a:solidFill>
                  <a:srgbClr val="1A1A1A"/>
                </a:solidFill>
                <a:effectLst/>
                <a:latin typeface="XinGothic-SinaWeibo"/>
              </a:rPr>
              <a:t>(3)</a:t>
            </a:r>
            <a:r>
              <a:rPr lang="zh-CN" altLang="en-US" sz="1600" b="0" i="0" dirty="0">
                <a:solidFill>
                  <a:srgbClr val="1A1A1A"/>
                </a:solidFill>
                <a:effectLst/>
                <a:latin typeface="XinGothic-SinaWeibo"/>
              </a:rPr>
              <a:t>今称地理学上假设通过地球南北极与赤道垂直的东西分度线为经。参见“經度”。</a:t>
            </a:r>
            <a:br>
              <a:rPr lang="zh-CN" altLang="en-US" sz="1600" dirty="0"/>
            </a:br>
            <a:r>
              <a:rPr lang="en-US" altLang="zh-CN" sz="1600" b="0" i="0" dirty="0">
                <a:solidFill>
                  <a:srgbClr val="1A1A1A"/>
                </a:solidFill>
                <a:effectLst/>
                <a:latin typeface="XinGothic-SinaWeibo"/>
              </a:rPr>
              <a:t>(4)</a:t>
            </a:r>
            <a:r>
              <a:rPr lang="zh-CN" altLang="en-US" sz="1600" b="0" i="0" dirty="0">
                <a:solidFill>
                  <a:srgbClr val="1A1A1A"/>
                </a:solidFill>
                <a:effectLst/>
                <a:latin typeface="XinGothic-SinaWeibo"/>
              </a:rPr>
              <a:t>常道。指常行的义理、准则、法制。</a:t>
            </a:r>
            <a:br>
              <a:rPr lang="zh-CN" altLang="en-US" sz="1600" dirty="0"/>
            </a:br>
            <a:r>
              <a:rPr lang="en-US" altLang="zh-CN" sz="1600" b="0" i="0" dirty="0">
                <a:solidFill>
                  <a:srgbClr val="1A1A1A"/>
                </a:solidFill>
                <a:effectLst/>
                <a:latin typeface="XinGothic-SinaWeibo"/>
              </a:rPr>
              <a:t>(5)</a:t>
            </a:r>
            <a:r>
              <a:rPr lang="zh-CN" altLang="en-US" sz="1600" b="0" i="0" dirty="0">
                <a:solidFill>
                  <a:srgbClr val="1A1A1A"/>
                </a:solidFill>
                <a:effectLst/>
                <a:latin typeface="XinGothic-SinaWeibo"/>
              </a:rPr>
              <a:t>正常；经常。</a:t>
            </a:r>
            <a:br>
              <a:rPr lang="zh-CN" altLang="en-US" sz="1600" dirty="0"/>
            </a:br>
            <a:r>
              <a:rPr lang="en-US" altLang="zh-CN" sz="1600" b="0" i="0" dirty="0">
                <a:solidFill>
                  <a:srgbClr val="1A1A1A"/>
                </a:solidFill>
                <a:effectLst/>
                <a:latin typeface="XinGothic-SinaWeibo"/>
              </a:rPr>
              <a:t>(6)</a:t>
            </a:r>
            <a:r>
              <a:rPr lang="zh-CN" altLang="en-US" sz="1600" b="0" i="0" dirty="0">
                <a:solidFill>
                  <a:srgbClr val="1A1A1A"/>
                </a:solidFill>
                <a:effectLst/>
                <a:latin typeface="XinGothic-SinaWeibo"/>
              </a:rPr>
              <a:t>对典范著作及宗教典籍的尊称。如</a:t>
            </a:r>
            <a:r>
              <a:rPr lang="en-US" altLang="zh-CN" sz="1600" b="0" i="0" dirty="0">
                <a:solidFill>
                  <a:srgbClr val="1A1A1A"/>
                </a:solidFill>
                <a:effectLst/>
                <a:latin typeface="XinGothic-SinaWeibo"/>
              </a:rPr>
              <a:t>《</a:t>
            </a:r>
            <a:r>
              <a:rPr lang="zh-CN" altLang="en-US" sz="1600" b="0" i="0" dirty="0">
                <a:solidFill>
                  <a:srgbClr val="1A1A1A"/>
                </a:solidFill>
                <a:effectLst/>
                <a:latin typeface="XinGothic-SinaWeibo"/>
              </a:rPr>
              <a:t>十三经</a:t>
            </a:r>
            <a:r>
              <a:rPr lang="en-US" altLang="zh-CN" sz="1600" b="0" i="0" dirty="0">
                <a:solidFill>
                  <a:srgbClr val="1A1A1A"/>
                </a:solidFill>
                <a:effectLst/>
                <a:latin typeface="XinGothic-SinaWeibo"/>
              </a:rPr>
              <a:t>》</a:t>
            </a:r>
            <a:r>
              <a:rPr lang="zh-CN" altLang="en-US" sz="1600" b="0" i="0" dirty="0">
                <a:solidFill>
                  <a:srgbClr val="1A1A1A"/>
                </a:solidFill>
                <a:effectLst/>
                <a:latin typeface="XinGothic-SinaWeibo"/>
              </a:rPr>
              <a:t>、佛经等。</a:t>
            </a:r>
            <a:br>
              <a:rPr lang="zh-CN" altLang="en-US" sz="1600" dirty="0"/>
            </a:br>
            <a:r>
              <a:rPr lang="en-US" altLang="zh-CN" sz="1600" b="0" i="0" dirty="0">
                <a:solidFill>
                  <a:srgbClr val="1A1A1A"/>
                </a:solidFill>
                <a:effectLst/>
                <a:latin typeface="XinGothic-SinaWeibo"/>
              </a:rPr>
              <a:t>(7)</a:t>
            </a:r>
            <a:r>
              <a:rPr lang="zh-CN" altLang="en-US" sz="1600" b="0" i="0" dirty="0">
                <a:solidFill>
                  <a:srgbClr val="1A1A1A"/>
                </a:solidFill>
                <a:effectLst/>
                <a:latin typeface="XinGothic-SinaWeibo"/>
              </a:rPr>
              <a:t>指记述某一事物、技艺的权威性专书。如</a:t>
            </a:r>
            <a:r>
              <a:rPr lang="en-US" altLang="zh-CN" sz="1600" b="0" i="0" dirty="0">
                <a:solidFill>
                  <a:srgbClr val="1A1A1A"/>
                </a:solidFill>
                <a:effectLst/>
                <a:latin typeface="XinGothic-SinaWeibo"/>
              </a:rPr>
              <a:t>《</a:t>
            </a:r>
            <a:r>
              <a:rPr lang="zh-CN" altLang="en-US" sz="1600" b="0" i="0" dirty="0">
                <a:solidFill>
                  <a:srgbClr val="1A1A1A"/>
                </a:solidFill>
                <a:effectLst/>
                <a:latin typeface="XinGothic-SinaWeibo"/>
              </a:rPr>
              <a:t>山海经</a:t>
            </a:r>
            <a:r>
              <a:rPr lang="en-US" altLang="zh-CN" sz="1600" b="0" i="0" dirty="0">
                <a:solidFill>
                  <a:srgbClr val="1A1A1A"/>
                </a:solidFill>
                <a:effectLst/>
                <a:latin typeface="XinGothic-SinaWeibo"/>
              </a:rPr>
              <a:t>》</a:t>
            </a:r>
            <a:r>
              <a:rPr lang="zh-CN" altLang="en-US" sz="1600" b="0" i="0" dirty="0">
                <a:solidFill>
                  <a:srgbClr val="1A1A1A"/>
                </a:solidFill>
                <a:effectLst/>
                <a:latin typeface="XinGothic-SinaWeibo"/>
              </a:rPr>
              <a:t>、</a:t>
            </a:r>
            <a:r>
              <a:rPr lang="en-US" altLang="zh-CN" sz="1600" b="0" i="0" dirty="0">
                <a:solidFill>
                  <a:srgbClr val="1A1A1A"/>
                </a:solidFill>
                <a:effectLst/>
                <a:latin typeface="XinGothic-SinaWeibo"/>
              </a:rPr>
              <a:t>《</a:t>
            </a:r>
            <a:r>
              <a:rPr lang="zh-CN" altLang="en-US" sz="1600" b="0" i="0" dirty="0">
                <a:solidFill>
                  <a:srgbClr val="1A1A1A"/>
                </a:solidFill>
                <a:effectLst/>
                <a:latin typeface="XinGothic-SinaWeibo"/>
              </a:rPr>
              <a:t>本草经</a:t>
            </a:r>
            <a:r>
              <a:rPr lang="en-US" altLang="zh-CN" sz="1600" b="0" i="0" dirty="0">
                <a:solidFill>
                  <a:srgbClr val="1A1A1A"/>
                </a:solidFill>
                <a:effectLst/>
                <a:latin typeface="XinGothic-SinaWeibo"/>
              </a:rPr>
              <a:t>》</a:t>
            </a:r>
            <a:r>
              <a:rPr lang="zh-CN" altLang="en-US" sz="1600" b="0" i="0" dirty="0">
                <a:solidFill>
                  <a:srgbClr val="1A1A1A"/>
                </a:solidFill>
                <a:effectLst/>
                <a:latin typeface="XinGothic-SinaWeibo"/>
              </a:rPr>
              <a:t>、</a:t>
            </a:r>
            <a:r>
              <a:rPr lang="en-US" altLang="zh-CN" sz="1600" b="0" i="0" dirty="0">
                <a:solidFill>
                  <a:srgbClr val="1A1A1A"/>
                </a:solidFill>
                <a:effectLst/>
                <a:latin typeface="XinGothic-SinaWeibo"/>
              </a:rPr>
              <a:t>《</a:t>
            </a:r>
            <a:r>
              <a:rPr lang="zh-CN" altLang="en-US" sz="1600" b="0" i="0" dirty="0">
                <a:solidFill>
                  <a:srgbClr val="1A1A1A"/>
                </a:solidFill>
                <a:effectLst/>
                <a:latin typeface="XinGothic-SinaWeibo"/>
              </a:rPr>
              <a:t>茶经</a:t>
            </a:r>
            <a:r>
              <a:rPr lang="en-US" altLang="zh-CN" sz="1600" b="0" i="0" dirty="0">
                <a:solidFill>
                  <a:srgbClr val="1A1A1A"/>
                </a:solidFill>
                <a:effectLst/>
                <a:latin typeface="XinGothic-SinaWeibo"/>
              </a:rPr>
              <a:t>》</a:t>
            </a:r>
            <a:r>
              <a:rPr lang="zh-CN" altLang="en-US" sz="1600" b="0" i="0" dirty="0">
                <a:solidFill>
                  <a:srgbClr val="1A1A1A"/>
                </a:solidFill>
                <a:effectLst/>
                <a:latin typeface="XinGothic-SinaWeibo"/>
              </a:rPr>
              <a:t>等。</a:t>
            </a:r>
            <a:br>
              <a:rPr lang="zh-CN" altLang="en-US" sz="1600" dirty="0"/>
            </a:br>
            <a:r>
              <a:rPr lang="en-US" altLang="zh-CN" sz="1600" b="0" i="0" dirty="0">
                <a:solidFill>
                  <a:srgbClr val="1A1A1A"/>
                </a:solidFill>
                <a:effectLst/>
                <a:latin typeface="XinGothic-SinaWeibo"/>
              </a:rPr>
              <a:t>(8)</a:t>
            </a:r>
            <a:r>
              <a:rPr lang="zh-CN" altLang="en-US" sz="1600" b="0" i="0" dirty="0">
                <a:solidFill>
                  <a:srgbClr val="1A1A1A"/>
                </a:solidFill>
                <a:effectLst/>
                <a:latin typeface="XinGothic-SinaWeibo"/>
              </a:rPr>
              <a:t>量度；筹划。</a:t>
            </a:r>
            <a:br>
              <a:rPr lang="zh-CN" altLang="en-US" sz="1600" dirty="0"/>
            </a:br>
            <a:r>
              <a:rPr lang="en-US" altLang="zh-CN" sz="1600" b="0" i="0" dirty="0">
                <a:solidFill>
                  <a:srgbClr val="1A1A1A"/>
                </a:solidFill>
                <a:effectLst/>
                <a:latin typeface="XinGothic-SinaWeibo"/>
              </a:rPr>
              <a:t>(9)</a:t>
            </a:r>
            <a:r>
              <a:rPr lang="zh-CN" altLang="en-US" sz="1600" b="0" i="0" dirty="0">
                <a:solidFill>
                  <a:srgbClr val="1A1A1A"/>
                </a:solidFill>
                <a:effectLst/>
                <a:latin typeface="XinGothic-SinaWeibo"/>
              </a:rPr>
              <a:t>划分界限。</a:t>
            </a:r>
            <a:br>
              <a:rPr lang="zh-CN" altLang="en-US" sz="1600" dirty="0"/>
            </a:br>
            <a:r>
              <a:rPr lang="en-US" altLang="zh-CN" sz="1600" b="0" i="0" dirty="0">
                <a:solidFill>
                  <a:srgbClr val="1A1A1A"/>
                </a:solidFill>
                <a:effectLst/>
                <a:latin typeface="XinGothic-SinaWeibo"/>
              </a:rPr>
              <a:t>(10)</a:t>
            </a:r>
            <a:r>
              <a:rPr lang="zh-CN" altLang="en-US" sz="1600" b="0" i="0" dirty="0">
                <a:solidFill>
                  <a:srgbClr val="1A1A1A"/>
                </a:solidFill>
                <a:effectLst/>
                <a:latin typeface="XinGothic-SinaWeibo"/>
              </a:rPr>
              <a:t>治理；管理。</a:t>
            </a:r>
            <a:br>
              <a:rPr lang="zh-CN" altLang="en-US" sz="1600" dirty="0"/>
            </a:br>
            <a:r>
              <a:rPr lang="en-US" altLang="zh-CN" sz="1600" b="0" i="0" dirty="0">
                <a:solidFill>
                  <a:srgbClr val="1A1A1A"/>
                </a:solidFill>
                <a:effectLst/>
                <a:latin typeface="XinGothic-SinaWeibo"/>
              </a:rPr>
              <a:t>(11)</a:t>
            </a:r>
            <a:r>
              <a:rPr lang="zh-CN" altLang="en-US" sz="1600" b="0" i="0" dirty="0">
                <a:solidFill>
                  <a:srgbClr val="1A1A1A"/>
                </a:solidFill>
                <a:effectLst/>
                <a:latin typeface="XinGothic-SinaWeibo"/>
              </a:rPr>
              <a:t>循行；经过；经历。</a:t>
            </a:r>
            <a:br>
              <a:rPr lang="zh-CN" altLang="en-US" sz="1600" dirty="0"/>
            </a:br>
            <a:r>
              <a:rPr lang="en-US" altLang="zh-CN" sz="1600" b="0" i="0" dirty="0">
                <a:solidFill>
                  <a:srgbClr val="1A1A1A"/>
                </a:solidFill>
                <a:effectLst/>
                <a:latin typeface="XinGothic-SinaWeibo"/>
              </a:rPr>
              <a:t>(12)</a:t>
            </a:r>
            <a:r>
              <a:rPr lang="zh-CN" altLang="en-US" sz="1600" b="0" i="0" dirty="0">
                <a:solidFill>
                  <a:srgbClr val="1A1A1A"/>
                </a:solidFill>
                <a:effectLst/>
                <a:latin typeface="XinGothic-SinaWeibo"/>
              </a:rPr>
              <a:t>引申为经受，承受</a:t>
            </a:r>
            <a:r>
              <a:rPr lang="zh-CN" altLang="en-US" b="0" i="0" dirty="0">
                <a:solidFill>
                  <a:srgbClr val="1A1A1A"/>
                </a:solidFill>
                <a:effectLst/>
                <a:latin typeface="XinGothic-SinaWeibo"/>
              </a:rPr>
              <a:t>。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130EB22-1EA8-4CEE-A14E-6B0D11332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6622" y="0"/>
            <a:ext cx="4790130" cy="6858000"/>
          </a:xfrm>
          <a:prstGeom prst="rect">
            <a:avLst/>
          </a:prstGeom>
        </p:spPr>
      </p:pic>
      <p:pic>
        <p:nvPicPr>
          <p:cNvPr id="5124" name="Picture 4" descr="stroke order animation of 经">
            <a:extLst>
              <a:ext uri="{FF2B5EF4-FFF2-40B4-BE49-F238E27FC236}">
                <a16:creationId xmlns:a16="http://schemas.microsoft.com/office/drawing/2014/main" id="{13DFE871-7F44-4A00-AEA5-1B1A8F2991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677" y="3784905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62641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B001976-0AA9-416C-A5A0-5E0544506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808" y="456785"/>
            <a:ext cx="11174384" cy="594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1090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654906DB-5C25-46E8-B042-1053797DE770}"/>
              </a:ext>
            </a:extLst>
          </p:cNvPr>
          <p:cNvSpPr txBox="1"/>
          <p:nvPr/>
        </p:nvSpPr>
        <p:spPr>
          <a:xfrm>
            <a:off x="471102" y="342034"/>
            <a:ext cx="6094970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1A1A1A"/>
                </a:solidFill>
                <a:latin typeface="XinGothic-SinaWeibo"/>
              </a:rPr>
              <a:t>几</a:t>
            </a:r>
            <a:endParaRPr lang="en-US" altLang="zh-CN" sz="2400" b="0" i="0" dirty="0">
              <a:solidFill>
                <a:srgbClr val="1A1A1A"/>
              </a:solidFill>
              <a:effectLst/>
              <a:latin typeface="XinGothic-SinaWeibo"/>
            </a:endParaRPr>
          </a:p>
          <a:p>
            <a:r>
              <a:rPr lang="en-US" altLang="zh-CN" b="0" i="0" dirty="0" err="1">
                <a:solidFill>
                  <a:srgbClr val="1A1A1A"/>
                </a:solidFill>
                <a:effectLst/>
                <a:latin typeface="XinGothic-SinaWeibo"/>
              </a:rPr>
              <a:t>jī</a:t>
            </a:r>
            <a:br>
              <a:rPr lang="zh-CN" altLang="en-US" dirty="0"/>
            </a:br>
            <a:r>
              <a:rPr lang="zh-CN" altLang="en-US" b="0" i="0" dirty="0">
                <a:solidFill>
                  <a:srgbClr val="1A1A1A"/>
                </a:solidFill>
                <a:effectLst/>
                <a:latin typeface="XinGothic-SinaWeibo"/>
              </a:rPr>
              <a:t>小或矮的桌子：茶几儿。</a:t>
            </a:r>
            <a:br>
              <a:rPr lang="zh-CN" altLang="en-US" dirty="0"/>
            </a:br>
            <a:r>
              <a:rPr lang="zh-CN" altLang="en-US" b="0" i="0" dirty="0">
                <a:solidFill>
                  <a:srgbClr val="1A1A1A"/>
                </a:solidFill>
                <a:effectLst/>
                <a:latin typeface="XinGothic-SinaWeibo"/>
              </a:rPr>
              <a:t>将近，差一点：几乎。几至。</a:t>
            </a:r>
            <a:br>
              <a:rPr lang="zh-CN" altLang="en-US" dirty="0"/>
            </a:br>
            <a:r>
              <a:rPr lang="zh-CN" altLang="en-US" b="0" i="0" dirty="0">
                <a:solidFill>
                  <a:srgbClr val="1A1A1A"/>
                </a:solidFill>
                <a:effectLst/>
                <a:latin typeface="XinGothic-SinaWeibo"/>
              </a:rPr>
              <a:t>苗头：知几其神乎。</a:t>
            </a:r>
            <a:endParaRPr lang="en-US" altLang="zh-CN" dirty="0">
              <a:solidFill>
                <a:srgbClr val="1A1A1A"/>
              </a:solidFill>
              <a:latin typeface="XinGothic-SinaWeibo"/>
            </a:endParaRPr>
          </a:p>
          <a:p>
            <a:br>
              <a:rPr lang="zh-CN" altLang="en-US" dirty="0"/>
            </a:br>
            <a:r>
              <a:rPr lang="en-US" altLang="zh-CN" b="0" i="0" dirty="0" err="1">
                <a:solidFill>
                  <a:srgbClr val="1A1A1A"/>
                </a:solidFill>
                <a:effectLst/>
                <a:latin typeface="XinGothic-SinaWeibo"/>
              </a:rPr>
              <a:t>jǐ</a:t>
            </a:r>
            <a:br>
              <a:rPr lang="zh-CN" altLang="en-US" dirty="0"/>
            </a:br>
            <a:r>
              <a:rPr lang="zh-CN" altLang="en-US" b="0" i="0" dirty="0">
                <a:solidFill>
                  <a:srgbClr val="1A1A1A"/>
                </a:solidFill>
                <a:effectLst/>
                <a:latin typeface="XinGothic-SinaWeibo"/>
              </a:rPr>
              <a:t>询问数量多少（估计不太大）的疑问词：几个人？几何（</a:t>
            </a:r>
            <a:r>
              <a:rPr lang="en-US" altLang="zh-CN" b="0" i="0" dirty="0">
                <a:solidFill>
                  <a:srgbClr val="1A1A1A"/>
                </a:solidFill>
                <a:effectLst/>
                <a:latin typeface="XinGothic-SinaWeibo"/>
              </a:rPr>
              <a:t>a.</a:t>
            </a:r>
            <a:r>
              <a:rPr lang="zh-CN" altLang="en-US" b="0" i="0" dirty="0">
                <a:solidFill>
                  <a:srgbClr val="1A1A1A"/>
                </a:solidFill>
                <a:effectLst/>
                <a:latin typeface="XinGothic-SinaWeibo"/>
              </a:rPr>
              <a:t>多少，如“人生几几？”</a:t>
            </a:r>
            <a:r>
              <a:rPr lang="en-US" altLang="zh-CN" b="0" i="0" dirty="0">
                <a:solidFill>
                  <a:srgbClr val="1A1A1A"/>
                </a:solidFill>
                <a:effectLst/>
                <a:latin typeface="XinGothic-SinaWeibo"/>
              </a:rPr>
              <a:t>b.</a:t>
            </a:r>
            <a:r>
              <a:rPr lang="zh-CN" altLang="en-US" b="0" i="0" dirty="0">
                <a:solidFill>
                  <a:srgbClr val="1A1A1A"/>
                </a:solidFill>
                <a:effectLst/>
                <a:latin typeface="XinGothic-SinaWeibo"/>
              </a:rPr>
              <a:t>研究点线面体的性质、关系和计算方法的学科，如“平面几几”）。</a:t>
            </a:r>
            <a:br>
              <a:rPr lang="zh-CN" altLang="en-US" dirty="0"/>
            </a:br>
            <a:r>
              <a:rPr lang="zh-CN" altLang="en-US" b="0" i="0" dirty="0">
                <a:solidFill>
                  <a:srgbClr val="1A1A1A"/>
                </a:solidFill>
                <a:effectLst/>
                <a:latin typeface="XinGothic-SinaWeibo"/>
              </a:rPr>
              <a:t>表示不定的数目：几本书。几百人。</a:t>
            </a:r>
            <a:endParaRPr lang="zh-CN" altLang="en-US" dirty="0"/>
          </a:p>
        </p:txBody>
      </p:sp>
      <p:pic>
        <p:nvPicPr>
          <p:cNvPr id="7170" name="Picture 2" descr="stroke order animation of 几">
            <a:extLst>
              <a:ext uri="{FF2B5EF4-FFF2-40B4-BE49-F238E27FC236}">
                <a16:creationId xmlns:a16="http://schemas.microsoft.com/office/drawing/2014/main" id="{23B8475E-AC0C-4B46-86EA-B5F978BBCBE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591" y="378349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C410443-95A8-4B11-A03A-B33B767939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3424" y="0"/>
            <a:ext cx="46709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716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8A32538-F937-4E99-99F4-D5D1C0C8D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571" y="690180"/>
            <a:ext cx="10802858" cy="547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9965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troke order animation of 怎">
            <a:extLst>
              <a:ext uri="{FF2B5EF4-FFF2-40B4-BE49-F238E27FC236}">
                <a16:creationId xmlns:a16="http://schemas.microsoft.com/office/drawing/2014/main" id="{F4793961-6504-4C40-9FE2-956C3307FE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1412" y="57150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D20DCE8C-B652-40D9-8201-E9E4447493B3}"/>
              </a:ext>
            </a:extLst>
          </p:cNvPr>
          <p:cNvSpPr txBox="1"/>
          <p:nvPr/>
        </p:nvSpPr>
        <p:spPr>
          <a:xfrm>
            <a:off x="1360787" y="1484524"/>
            <a:ext cx="60949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0" i="0" dirty="0">
                <a:solidFill>
                  <a:srgbClr val="1A1A1A"/>
                </a:solidFill>
                <a:effectLst/>
                <a:latin typeface="XinGothic-SinaWeibo"/>
              </a:rPr>
              <a:t>怎 </a:t>
            </a:r>
            <a:r>
              <a:rPr lang="en-US" altLang="zh-CN" b="0" i="0" dirty="0" err="1">
                <a:solidFill>
                  <a:srgbClr val="1A1A1A"/>
                </a:solidFill>
                <a:effectLst/>
                <a:latin typeface="XinGothic-SinaWeibo"/>
              </a:rPr>
              <a:t>zěn</a:t>
            </a:r>
            <a:endParaRPr lang="en-US" altLang="zh-CN" b="0" i="0" dirty="0">
              <a:solidFill>
                <a:srgbClr val="1A1A1A"/>
              </a:solidFill>
              <a:effectLst/>
              <a:latin typeface="XinGothic-SinaWeibo"/>
            </a:endParaRPr>
          </a:p>
          <a:p>
            <a:br>
              <a:rPr lang="zh-CN" altLang="en-US" dirty="0"/>
            </a:br>
            <a:r>
              <a:rPr lang="zh-CN" altLang="en-US" b="0" i="0" dirty="0">
                <a:solidFill>
                  <a:srgbClr val="1A1A1A"/>
                </a:solidFill>
                <a:effectLst/>
                <a:latin typeface="XinGothic-SinaWeibo"/>
              </a:rPr>
              <a:t>疑问词，如何：怎的。怎么。怎办。怎奈（无奈）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888337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B01D392-7F4B-4970-A8EC-516FD6610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518" y="523469"/>
            <a:ext cx="11202963" cy="581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6919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0D6C6BFD-B11D-44DC-B7DB-F50C4D2D818A}"/>
              </a:ext>
            </a:extLst>
          </p:cNvPr>
          <p:cNvSpPr txBox="1"/>
          <p:nvPr/>
        </p:nvSpPr>
        <p:spPr>
          <a:xfrm>
            <a:off x="983906" y="1073148"/>
            <a:ext cx="60949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0" i="0" dirty="0">
                <a:solidFill>
                  <a:srgbClr val="1A1A1A"/>
                </a:solidFill>
                <a:effectLst/>
                <a:latin typeface="XinGothic-SinaWeibo"/>
              </a:rPr>
              <a:t>能 </a:t>
            </a:r>
            <a:r>
              <a:rPr lang="en-GB" altLang="zh-CN" b="0" i="0" dirty="0" err="1">
                <a:solidFill>
                  <a:srgbClr val="1A1A1A"/>
                </a:solidFill>
                <a:effectLst/>
                <a:latin typeface="XinGothic-SinaWeibo"/>
              </a:rPr>
              <a:t>néng</a:t>
            </a:r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0690E49-7C1C-48C7-B856-13431C7E4781}"/>
              </a:ext>
            </a:extLst>
          </p:cNvPr>
          <p:cNvSpPr txBox="1"/>
          <p:nvPr/>
        </p:nvSpPr>
        <p:spPr>
          <a:xfrm>
            <a:off x="860339" y="2214601"/>
            <a:ext cx="60949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dirty="0">
                <a:solidFill>
                  <a:srgbClr val="1A1A1A"/>
                </a:solidFill>
                <a:effectLst/>
                <a:latin typeface="XinGothic-SinaWeibo"/>
              </a:rPr>
              <a:t>1)</a:t>
            </a:r>
            <a:r>
              <a:rPr lang="zh-CN" altLang="en-US" b="0" i="0" dirty="0">
                <a:solidFill>
                  <a:srgbClr val="1A1A1A"/>
                </a:solidFill>
                <a:effectLst/>
                <a:latin typeface="XinGothic-SinaWeibo"/>
              </a:rPr>
              <a:t>才能；能力。</a:t>
            </a:r>
            <a:br>
              <a:rPr lang="zh-CN" altLang="en-US" dirty="0"/>
            </a:br>
            <a:r>
              <a:rPr lang="en-US" altLang="zh-CN" b="0" i="0" dirty="0">
                <a:solidFill>
                  <a:srgbClr val="1A1A1A"/>
                </a:solidFill>
                <a:effectLst/>
                <a:latin typeface="XinGothic-SinaWeibo"/>
              </a:rPr>
              <a:t>(2)</a:t>
            </a:r>
            <a:r>
              <a:rPr lang="zh-CN" altLang="en-US" b="0" i="0" dirty="0">
                <a:solidFill>
                  <a:srgbClr val="1A1A1A"/>
                </a:solidFill>
                <a:effectLst/>
                <a:latin typeface="XinGothic-SinaWeibo"/>
              </a:rPr>
              <a:t>在某方面见长；有才能；有本领。</a:t>
            </a:r>
            <a:br>
              <a:rPr lang="zh-CN" altLang="en-US" dirty="0"/>
            </a:br>
            <a:r>
              <a:rPr lang="en-US" altLang="zh-CN" b="0" i="0" dirty="0">
                <a:solidFill>
                  <a:srgbClr val="1A1A1A"/>
                </a:solidFill>
                <a:effectLst/>
                <a:latin typeface="XinGothic-SinaWeibo"/>
              </a:rPr>
              <a:t>(3)</a:t>
            </a:r>
            <a:r>
              <a:rPr lang="zh-CN" altLang="en-US" b="0" i="0" dirty="0">
                <a:solidFill>
                  <a:srgbClr val="1A1A1A"/>
                </a:solidFill>
                <a:effectLst/>
                <a:latin typeface="XinGothic-SinaWeibo"/>
              </a:rPr>
              <a:t>胜任；能做到</a:t>
            </a:r>
            <a:br>
              <a:rPr lang="zh-CN" altLang="en-US" dirty="0"/>
            </a:br>
            <a:r>
              <a:rPr lang="en-US" altLang="zh-CN" b="0" i="0" dirty="0">
                <a:solidFill>
                  <a:srgbClr val="1A1A1A"/>
                </a:solidFill>
                <a:effectLst/>
                <a:latin typeface="XinGothic-SinaWeibo"/>
              </a:rPr>
              <a:t>(4)</a:t>
            </a:r>
            <a:r>
              <a:rPr lang="zh-CN" altLang="en-US" b="0" i="0" dirty="0">
                <a:solidFill>
                  <a:srgbClr val="1A1A1A"/>
                </a:solidFill>
                <a:effectLst/>
                <a:latin typeface="XinGothic-SinaWeibo"/>
              </a:rPr>
              <a:t>能够。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1DEFC64-AC84-4FC5-801A-FD364C9C37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5309" y="43768"/>
            <a:ext cx="4784027" cy="6742324"/>
          </a:xfrm>
          <a:prstGeom prst="rect">
            <a:avLst/>
          </a:prstGeom>
        </p:spPr>
      </p:pic>
      <p:pic>
        <p:nvPicPr>
          <p:cNvPr id="8194" name="Picture 2" descr="stroke order animation of 能">
            <a:extLst>
              <a:ext uri="{FF2B5EF4-FFF2-40B4-BE49-F238E27FC236}">
                <a16:creationId xmlns:a16="http://schemas.microsoft.com/office/drawing/2014/main" id="{A9456366-9130-46A4-B626-FD5FC4FBF71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3340958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8195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0D3A274-9C03-4EFA-B45D-B1714B66F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544" y="604443"/>
            <a:ext cx="11002911" cy="564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3731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3ADB69A-CE7B-4591-AAED-A5184A76B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755" y="294837"/>
            <a:ext cx="11212490" cy="626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8267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stroke order animation of 专">
            <a:extLst>
              <a:ext uri="{FF2B5EF4-FFF2-40B4-BE49-F238E27FC236}">
                <a16:creationId xmlns:a16="http://schemas.microsoft.com/office/drawing/2014/main" id="{E3D33EEB-6A5F-4ECE-92DE-F21CCE5711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66" y="3034585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E8D463EF-11BE-4B9E-9152-B89924C17508}"/>
              </a:ext>
            </a:extLst>
          </p:cNvPr>
          <p:cNvSpPr txBox="1"/>
          <p:nvPr/>
        </p:nvSpPr>
        <p:spPr>
          <a:xfrm>
            <a:off x="719334" y="1052236"/>
            <a:ext cx="6097162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zh-CN" altLang="en-US" dirty="0"/>
            </a:br>
            <a:r>
              <a:rPr lang="zh-CN" altLang="en-US" sz="2400" b="0" i="0" dirty="0">
                <a:solidFill>
                  <a:srgbClr val="1A1A1A"/>
                </a:solidFill>
                <a:effectLst/>
                <a:latin typeface="XinGothic-SinaWeibo"/>
              </a:rPr>
              <a:t>专 </a:t>
            </a:r>
            <a:r>
              <a:rPr lang="en-US" altLang="zh-CN" b="0" i="0" dirty="0" err="1">
                <a:solidFill>
                  <a:srgbClr val="1A1A1A"/>
                </a:solidFill>
                <a:effectLst/>
                <a:latin typeface="XinGothic-SinaWeibo"/>
              </a:rPr>
              <a:t>zhuān</a:t>
            </a:r>
            <a:br>
              <a:rPr lang="zh-CN" altLang="en-US" dirty="0"/>
            </a:br>
            <a:r>
              <a:rPr lang="zh-CN" altLang="en-US" b="0" i="0" dirty="0">
                <a:solidFill>
                  <a:srgbClr val="1A1A1A"/>
                </a:solidFill>
                <a:effectLst/>
                <a:latin typeface="XinGothic-SinaWeibo"/>
              </a:rPr>
              <a:t>单纯、独一、集中在一件事上：专长。专使。专心致志。</a:t>
            </a:r>
            <a:br>
              <a:rPr lang="zh-CN" altLang="en-US" dirty="0"/>
            </a:br>
            <a:r>
              <a:rPr lang="zh-CN" altLang="en-US" b="0" i="0" dirty="0">
                <a:solidFill>
                  <a:srgbClr val="1A1A1A"/>
                </a:solidFill>
                <a:effectLst/>
                <a:latin typeface="XinGothic-SinaWeibo"/>
              </a:rPr>
              <a:t>独自掌握和占有：专利。专车。专有。专断。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9B98A65-0C05-435D-A39B-3C571CA5E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2685" y="0"/>
            <a:ext cx="46999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0005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8FE11EE-027A-4DB1-86B1-ED81F0649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992" y="733049"/>
            <a:ext cx="10860016" cy="5391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3119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CE23B28-2043-4F9C-8411-776AF9BB3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34988B6-C324-4EBD-90E9-A9FE6F74E7E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A9748A2-EDAF-4CC1-B6F2-D65D4218E05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EFE04DC-C1BA-400B-8D91-17D972DF4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728" y="356759"/>
            <a:ext cx="11412543" cy="614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4807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E8A5247B-3B1E-4458-B538-977B262BD0DC}"/>
              </a:ext>
            </a:extLst>
          </p:cNvPr>
          <p:cNvSpPr txBox="1"/>
          <p:nvPr/>
        </p:nvSpPr>
        <p:spPr>
          <a:xfrm>
            <a:off x="1088939" y="710681"/>
            <a:ext cx="609497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0" i="0" dirty="0">
                <a:solidFill>
                  <a:srgbClr val="1A1A1A"/>
                </a:solidFill>
                <a:effectLst/>
                <a:latin typeface="XinGothic-SinaWeibo"/>
              </a:rPr>
              <a:t>笑 </a:t>
            </a:r>
            <a:r>
              <a:rPr lang="en-US" altLang="zh-CN" b="0" i="0" dirty="0" err="1">
                <a:solidFill>
                  <a:srgbClr val="1A1A1A"/>
                </a:solidFill>
                <a:effectLst/>
                <a:latin typeface="XinGothic-SinaWeibo"/>
              </a:rPr>
              <a:t>xiào</a:t>
            </a:r>
            <a:br>
              <a:rPr lang="zh-CN" altLang="en-US" dirty="0"/>
            </a:br>
            <a:r>
              <a:rPr lang="zh-CN" altLang="en-US" b="0" i="0" dirty="0">
                <a:solidFill>
                  <a:srgbClr val="1A1A1A"/>
                </a:solidFill>
                <a:effectLst/>
                <a:latin typeface="XinGothic-SinaWeibo"/>
              </a:rPr>
              <a:t>露出愉快的表情，发出欢喜的声音：笑容。笑颜。笑眯眯。谈笑风生。</a:t>
            </a:r>
            <a:br>
              <a:rPr lang="zh-CN" altLang="en-US" dirty="0"/>
            </a:br>
            <a:r>
              <a:rPr lang="zh-CN" altLang="en-US" b="0" i="0" dirty="0">
                <a:solidFill>
                  <a:srgbClr val="1A1A1A"/>
                </a:solidFill>
                <a:effectLst/>
                <a:latin typeface="XinGothic-SinaWeibo"/>
              </a:rPr>
              <a:t>讥嘲：笑柄。笑话。笑谈。贻笑大方。嘲笑。见笑。耻笑。</a:t>
            </a:r>
            <a:br>
              <a:rPr lang="zh-CN" altLang="en-US" dirty="0"/>
            </a:br>
            <a:endParaRPr lang="en-US" altLang="zh-CN" dirty="0"/>
          </a:p>
          <a:p>
            <a:r>
              <a:rPr lang="zh-CN" altLang="en-US" b="0" i="0" dirty="0">
                <a:solidFill>
                  <a:srgbClr val="1A1A1A"/>
                </a:solidFill>
                <a:effectLst/>
                <a:latin typeface="XinGothic-SinaWeibo"/>
              </a:rPr>
              <a:t>反义词： 哭</a:t>
            </a:r>
            <a:endParaRPr lang="zh-CN" altLang="en-US" dirty="0"/>
          </a:p>
        </p:txBody>
      </p:sp>
      <p:pic>
        <p:nvPicPr>
          <p:cNvPr id="10242" name="Picture 2" descr="stroke order animation of 笑">
            <a:extLst>
              <a:ext uri="{FF2B5EF4-FFF2-40B4-BE49-F238E27FC236}">
                <a16:creationId xmlns:a16="http://schemas.microsoft.com/office/drawing/2014/main" id="{CED2BBC4-7656-4CA2-9427-CF99835B4A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9544" y="1036257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A42101C-CFB5-4414-9263-79561CB75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812" y="3195033"/>
            <a:ext cx="7182852" cy="312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5554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673B62E-9D5E-45AB-A60B-CEFE8BDBE9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123" y="642548"/>
            <a:ext cx="11307753" cy="557290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8180D70-8742-4B49-B770-CFE2D748C8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755" y="399627"/>
            <a:ext cx="11574490" cy="605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024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E0B2DC8-9C92-48CC-A76D-17C852724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755" y="499653"/>
            <a:ext cx="11212490" cy="585869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27BD801-9EBC-48EF-83A3-D34903B85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13" y="499653"/>
            <a:ext cx="11279174" cy="5858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970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D1A0846F-34EE-4D52-B41F-5D750484A44B}"/>
              </a:ext>
            </a:extLst>
          </p:cNvPr>
          <p:cNvSpPr txBox="1"/>
          <p:nvPr/>
        </p:nvSpPr>
        <p:spPr>
          <a:xfrm>
            <a:off x="1235109" y="1071961"/>
            <a:ext cx="60992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0" i="0" dirty="0">
                <a:solidFill>
                  <a:srgbClr val="1A1A1A"/>
                </a:solidFill>
                <a:effectLst/>
                <a:latin typeface="XinGothic-SinaWeibo"/>
              </a:rPr>
              <a:t>钓 </a:t>
            </a:r>
            <a:r>
              <a:rPr lang="en-GB" altLang="zh-CN" sz="3200" b="0" i="0" dirty="0" err="1">
                <a:solidFill>
                  <a:srgbClr val="1A1A1A"/>
                </a:solidFill>
                <a:effectLst/>
                <a:latin typeface="XinGothic-SinaWeibo"/>
              </a:rPr>
              <a:t>diào</a:t>
            </a:r>
            <a:endParaRPr lang="zh-CN" altLang="en-US" sz="32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665DC1E-6DF8-426D-B129-B52CC5AA1A10}"/>
              </a:ext>
            </a:extLst>
          </p:cNvPr>
          <p:cNvSpPr txBox="1"/>
          <p:nvPr/>
        </p:nvSpPr>
        <p:spPr>
          <a:xfrm>
            <a:off x="1375173" y="1967210"/>
            <a:ext cx="60936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dirty="0">
                <a:solidFill>
                  <a:srgbClr val="1A1A1A"/>
                </a:solidFill>
                <a:effectLst/>
                <a:latin typeface="XinGothic-SinaWeibo"/>
              </a:rPr>
              <a:t>(1)</a:t>
            </a:r>
            <a:r>
              <a:rPr lang="zh-CN" altLang="en-US" b="0" i="0" dirty="0">
                <a:solidFill>
                  <a:srgbClr val="1A1A1A"/>
                </a:solidFill>
                <a:effectLst/>
                <a:latin typeface="XinGothic-SinaWeibo"/>
              </a:rPr>
              <a:t>以钓具获取水生动物。</a:t>
            </a:r>
            <a:br>
              <a:rPr lang="zh-CN" altLang="en-US" dirty="0"/>
            </a:br>
            <a:r>
              <a:rPr lang="en-US" altLang="zh-CN" b="0" i="0" dirty="0">
                <a:solidFill>
                  <a:srgbClr val="1A1A1A"/>
                </a:solidFill>
                <a:effectLst/>
                <a:latin typeface="XinGothic-SinaWeibo"/>
              </a:rPr>
              <a:t>(2)</a:t>
            </a:r>
            <a:r>
              <a:rPr lang="zh-CN" altLang="en-US" b="0" i="0" dirty="0">
                <a:solidFill>
                  <a:srgbClr val="1A1A1A"/>
                </a:solidFill>
                <a:effectLst/>
                <a:latin typeface="XinGothic-SinaWeibo"/>
              </a:rPr>
              <a:t>鱼钩。</a:t>
            </a:r>
            <a:br>
              <a:rPr lang="zh-CN" altLang="en-US" dirty="0"/>
            </a:br>
            <a:r>
              <a:rPr lang="en-US" altLang="zh-CN" b="0" i="0" dirty="0">
                <a:solidFill>
                  <a:srgbClr val="1A1A1A"/>
                </a:solidFill>
                <a:effectLst/>
                <a:latin typeface="XinGothic-SinaWeibo"/>
              </a:rPr>
              <a:t>(3)</a:t>
            </a:r>
            <a:r>
              <a:rPr lang="zh-CN" altLang="en-US" b="0" i="0" dirty="0">
                <a:solidFill>
                  <a:srgbClr val="1A1A1A"/>
                </a:solidFill>
                <a:effectLst/>
                <a:latin typeface="XinGothic-SinaWeibo"/>
              </a:rPr>
              <a:t>以手段谋取。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D615703-5C42-439B-B1EF-8CAA2F36B5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40" y="3333946"/>
            <a:ext cx="7163800" cy="2991267"/>
          </a:xfrm>
          <a:prstGeom prst="rect">
            <a:avLst/>
          </a:prstGeom>
        </p:spPr>
      </p:pic>
      <p:pic>
        <p:nvPicPr>
          <p:cNvPr id="1026" name="Picture 2" descr="stroke order animation of 钓">
            <a:extLst>
              <a:ext uri="{FF2B5EF4-FFF2-40B4-BE49-F238E27FC236}">
                <a16:creationId xmlns:a16="http://schemas.microsoft.com/office/drawing/2014/main" id="{FEBCC0AB-C1F7-447D-ABB4-0E46475F3A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590" y="1364348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23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B53C026-D986-4970-8388-DC76F1484E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018" y="313890"/>
            <a:ext cx="11745964" cy="623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4420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19EF7E58-F8D4-40C8-81E0-5C2BB4093D81}"/>
              </a:ext>
            </a:extLst>
          </p:cNvPr>
          <p:cNvSpPr txBox="1"/>
          <p:nvPr/>
        </p:nvSpPr>
        <p:spPr>
          <a:xfrm>
            <a:off x="975122" y="1205597"/>
            <a:ext cx="6093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0" i="0" dirty="0">
                <a:solidFill>
                  <a:srgbClr val="1A1A1A"/>
                </a:solidFill>
                <a:effectLst/>
                <a:latin typeface="XinGothic-SinaWeibo"/>
              </a:rPr>
              <a:t>捉 </a:t>
            </a:r>
            <a:r>
              <a:rPr lang="en-GB" altLang="zh-CN" sz="2800" b="0" i="0" dirty="0" err="1">
                <a:solidFill>
                  <a:srgbClr val="1A1A1A"/>
                </a:solidFill>
                <a:effectLst/>
                <a:latin typeface="XinGothic-SinaWeibo"/>
              </a:rPr>
              <a:t>zhuō</a:t>
            </a:r>
            <a:endParaRPr lang="zh-CN" altLang="en-US" sz="28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B8A41AA-208D-4EDB-A5E2-2AD8E6E49905}"/>
              </a:ext>
            </a:extLst>
          </p:cNvPr>
          <p:cNvSpPr txBox="1"/>
          <p:nvPr/>
        </p:nvSpPr>
        <p:spPr>
          <a:xfrm>
            <a:off x="975122" y="2228671"/>
            <a:ext cx="60936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dirty="0">
                <a:solidFill>
                  <a:srgbClr val="1A1A1A"/>
                </a:solidFill>
                <a:effectLst/>
                <a:latin typeface="XinGothic-SinaWeibo"/>
              </a:rPr>
              <a:t>(1)</a:t>
            </a:r>
            <a:r>
              <a:rPr lang="zh-CN" altLang="en-US" b="0" i="0" dirty="0">
                <a:solidFill>
                  <a:srgbClr val="1A1A1A"/>
                </a:solidFill>
                <a:effectLst/>
                <a:latin typeface="XinGothic-SinaWeibo"/>
              </a:rPr>
              <a:t>握；持。</a:t>
            </a:r>
            <a:br>
              <a:rPr lang="zh-CN" altLang="en-US" dirty="0"/>
            </a:br>
            <a:r>
              <a:rPr lang="en-US" altLang="zh-CN" b="0" i="0" dirty="0">
                <a:solidFill>
                  <a:srgbClr val="1A1A1A"/>
                </a:solidFill>
                <a:effectLst/>
                <a:latin typeface="XinGothic-SinaWeibo"/>
              </a:rPr>
              <a:t>(2)</a:t>
            </a:r>
            <a:r>
              <a:rPr lang="zh-CN" altLang="en-US" b="0" i="0" dirty="0">
                <a:solidFill>
                  <a:srgbClr val="1A1A1A"/>
                </a:solidFill>
                <a:effectLst/>
                <a:latin typeface="XinGothic-SinaWeibo"/>
              </a:rPr>
              <a:t>擒拿；追捕。</a:t>
            </a:r>
            <a:br>
              <a:rPr lang="zh-CN" altLang="en-US" dirty="0"/>
            </a:br>
            <a:r>
              <a:rPr lang="en-US" altLang="zh-CN" b="0" i="0" dirty="0">
                <a:solidFill>
                  <a:srgbClr val="1A1A1A"/>
                </a:solidFill>
                <a:effectLst/>
                <a:latin typeface="XinGothic-SinaWeibo"/>
              </a:rPr>
              <a:t>(3)</a:t>
            </a:r>
            <a:r>
              <a:rPr lang="zh-CN" altLang="en-US" b="0" i="0" dirty="0">
                <a:solidFill>
                  <a:srgbClr val="1A1A1A"/>
                </a:solidFill>
                <a:effectLst/>
                <a:latin typeface="XinGothic-SinaWeibo"/>
              </a:rPr>
              <a:t>捡；拾取。</a:t>
            </a:r>
            <a:br>
              <a:rPr lang="zh-CN" altLang="en-US" dirty="0"/>
            </a:br>
            <a:r>
              <a:rPr lang="en-US" altLang="zh-CN" b="0" i="0" dirty="0">
                <a:solidFill>
                  <a:srgbClr val="1A1A1A"/>
                </a:solidFill>
                <a:effectLst/>
                <a:latin typeface="XinGothic-SinaWeibo"/>
              </a:rPr>
              <a:t>(4)</a:t>
            </a:r>
            <a:r>
              <a:rPr lang="zh-CN" altLang="en-US" b="0" i="0" dirty="0">
                <a:solidFill>
                  <a:srgbClr val="1A1A1A"/>
                </a:solidFill>
                <a:effectLst/>
                <a:latin typeface="XinGothic-SinaWeibo"/>
              </a:rPr>
              <a:t>把握；捉摸。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E7C2EC4-2C8C-4894-AC22-63CAE6A3D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497" y="3538287"/>
            <a:ext cx="7182852" cy="3181794"/>
          </a:xfrm>
          <a:prstGeom prst="rect">
            <a:avLst/>
          </a:prstGeom>
        </p:spPr>
      </p:pic>
      <p:pic>
        <p:nvPicPr>
          <p:cNvPr id="2050" name="Picture 2" descr="stroke order animation of 捉">
            <a:extLst>
              <a:ext uri="{FF2B5EF4-FFF2-40B4-BE49-F238E27FC236}">
                <a16:creationId xmlns:a16="http://schemas.microsoft.com/office/drawing/2014/main" id="{331B7D9E-F8B3-4885-9EA6-C577BA7A13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378" y="1400085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6670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B06AE8F-BD76-4A2D-B638-AD2B76742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229" y="490127"/>
            <a:ext cx="11231542" cy="587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2537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troke order animation of 结">
            <a:extLst>
              <a:ext uri="{FF2B5EF4-FFF2-40B4-BE49-F238E27FC236}">
                <a16:creationId xmlns:a16="http://schemas.microsoft.com/office/drawing/2014/main" id="{545DBEDD-C250-4DBC-9385-5862A11BC8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758" y="3901233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0985FBA6-E174-4450-B074-30DA2963DE86}"/>
              </a:ext>
            </a:extLst>
          </p:cNvPr>
          <p:cNvSpPr txBox="1"/>
          <p:nvPr/>
        </p:nvSpPr>
        <p:spPr>
          <a:xfrm>
            <a:off x="617131" y="934342"/>
            <a:ext cx="60971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0" i="0" dirty="0">
                <a:solidFill>
                  <a:srgbClr val="1A1A1A"/>
                </a:solidFill>
                <a:effectLst/>
                <a:latin typeface="XinGothic-SinaWeibo"/>
              </a:rPr>
              <a:t>结 </a:t>
            </a:r>
            <a:r>
              <a:rPr lang="en-GB" altLang="zh-CN" sz="2400" b="0" i="0" dirty="0" err="1">
                <a:solidFill>
                  <a:srgbClr val="1A1A1A"/>
                </a:solidFill>
                <a:effectLst/>
                <a:latin typeface="XinGothic-SinaWeibo"/>
              </a:rPr>
              <a:t>jié</a:t>
            </a:r>
            <a:endParaRPr lang="zh-CN" altLang="en-US" sz="240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CFC1389-A3D2-4F8B-9FC3-256AD1D8BB96}"/>
              </a:ext>
            </a:extLst>
          </p:cNvPr>
          <p:cNvSpPr txBox="1"/>
          <p:nvPr/>
        </p:nvSpPr>
        <p:spPr>
          <a:xfrm>
            <a:off x="499446" y="1307693"/>
            <a:ext cx="609497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0" i="0" dirty="0">
                <a:solidFill>
                  <a:srgbClr val="1A1A1A"/>
                </a:solidFill>
                <a:effectLst/>
                <a:latin typeface="XinGothic-SinaWeibo"/>
              </a:rPr>
              <a:t>(1)</a:t>
            </a:r>
            <a:r>
              <a:rPr lang="zh-CN" altLang="en-US" sz="1600" b="0" i="0" dirty="0">
                <a:solidFill>
                  <a:srgbClr val="1A1A1A"/>
                </a:solidFill>
                <a:effectLst/>
                <a:latin typeface="XinGothic-SinaWeibo"/>
              </a:rPr>
              <a:t>用线、绳、草等条状物打结或编织。</a:t>
            </a:r>
            <a:br>
              <a:rPr lang="zh-CN" altLang="en-US" sz="1600" dirty="0"/>
            </a:br>
            <a:r>
              <a:rPr lang="en-US" altLang="zh-CN" sz="1600" b="0" i="0" dirty="0">
                <a:solidFill>
                  <a:srgbClr val="1A1A1A"/>
                </a:solidFill>
                <a:effectLst/>
                <a:latin typeface="XinGothic-SinaWeibo"/>
              </a:rPr>
              <a:t>(2)</a:t>
            </a:r>
            <a:r>
              <a:rPr lang="zh-CN" altLang="en-US" sz="1600" b="0" i="0" dirty="0">
                <a:solidFill>
                  <a:srgbClr val="1A1A1A"/>
                </a:solidFill>
                <a:effectLst/>
                <a:latin typeface="XinGothic-SinaWeibo"/>
              </a:rPr>
              <a:t>指结成之物。</a:t>
            </a:r>
            <a:br>
              <a:rPr lang="zh-CN" altLang="en-US" sz="1600" dirty="0"/>
            </a:br>
            <a:r>
              <a:rPr lang="en-US" altLang="zh-CN" sz="1600" b="0" i="0" dirty="0">
                <a:solidFill>
                  <a:srgbClr val="1A1A1A"/>
                </a:solidFill>
                <a:effectLst/>
                <a:latin typeface="XinGothic-SinaWeibo"/>
              </a:rPr>
              <a:t>(3)</a:t>
            </a:r>
            <a:r>
              <a:rPr lang="zh-CN" altLang="en-US" sz="1600" b="0" i="0" dirty="0">
                <a:solidFill>
                  <a:srgbClr val="1A1A1A"/>
                </a:solidFill>
                <a:effectLst/>
                <a:latin typeface="XinGothic-SinaWeibo"/>
              </a:rPr>
              <a:t>比喻疑难困惑的关键。</a:t>
            </a:r>
            <a:br>
              <a:rPr lang="zh-CN" altLang="en-US" sz="1600" dirty="0"/>
            </a:br>
            <a:r>
              <a:rPr lang="en-US" altLang="zh-CN" sz="1600" b="0" i="0" dirty="0">
                <a:solidFill>
                  <a:srgbClr val="1A1A1A"/>
                </a:solidFill>
                <a:effectLst/>
                <a:latin typeface="XinGothic-SinaWeibo"/>
              </a:rPr>
              <a:t>(4)</a:t>
            </a:r>
            <a:r>
              <a:rPr lang="zh-CN" altLang="en-US" sz="1600" b="0" i="0" dirty="0">
                <a:solidFill>
                  <a:srgbClr val="1A1A1A"/>
                </a:solidFill>
                <a:effectLst/>
                <a:latin typeface="XinGothic-SinaWeibo"/>
              </a:rPr>
              <a:t>系；扎缚。</a:t>
            </a:r>
            <a:br>
              <a:rPr lang="zh-CN" altLang="en-US" sz="1600" dirty="0"/>
            </a:br>
            <a:r>
              <a:rPr lang="en-US" altLang="zh-CN" sz="1600" b="0" i="0" dirty="0">
                <a:solidFill>
                  <a:srgbClr val="1A1A1A"/>
                </a:solidFill>
                <a:effectLst/>
                <a:latin typeface="XinGothic-SinaWeibo"/>
              </a:rPr>
              <a:t>(5)</a:t>
            </a:r>
            <a:r>
              <a:rPr lang="zh-CN" altLang="en-US" sz="1600" b="0" i="0" dirty="0">
                <a:solidFill>
                  <a:srgbClr val="1A1A1A"/>
                </a:solidFill>
                <a:effectLst/>
                <a:latin typeface="XinGothic-SinaWeibo"/>
              </a:rPr>
              <a:t>连接。</a:t>
            </a:r>
            <a:br>
              <a:rPr lang="zh-CN" altLang="en-US" sz="1600" dirty="0"/>
            </a:br>
            <a:r>
              <a:rPr lang="en-US" altLang="zh-CN" sz="1600" b="0" i="0" dirty="0">
                <a:solidFill>
                  <a:srgbClr val="1A1A1A"/>
                </a:solidFill>
                <a:effectLst/>
                <a:latin typeface="XinGothic-SinaWeibo"/>
              </a:rPr>
              <a:t>(6)</a:t>
            </a:r>
            <a:r>
              <a:rPr lang="zh-CN" altLang="en-US" sz="1600" b="0" i="0" dirty="0">
                <a:solidFill>
                  <a:srgbClr val="1A1A1A"/>
                </a:solidFill>
                <a:effectLst/>
                <a:latin typeface="XinGothic-SinaWeibo"/>
              </a:rPr>
              <a:t>联结；结合。</a:t>
            </a:r>
            <a:br>
              <a:rPr lang="zh-CN" altLang="en-US" sz="1600" dirty="0"/>
            </a:br>
            <a:r>
              <a:rPr lang="en-US" altLang="zh-CN" sz="1600" b="0" i="0" dirty="0">
                <a:solidFill>
                  <a:srgbClr val="1A1A1A"/>
                </a:solidFill>
                <a:effectLst/>
                <a:latin typeface="XinGothic-SinaWeibo"/>
              </a:rPr>
              <a:t>(7)</a:t>
            </a:r>
            <a:r>
              <a:rPr lang="zh-CN" altLang="en-US" sz="1600" b="0" i="0" dirty="0">
                <a:solidFill>
                  <a:srgbClr val="1A1A1A"/>
                </a:solidFill>
                <a:effectLst/>
                <a:latin typeface="XinGothic-SinaWeibo"/>
              </a:rPr>
              <a:t>聚合；凝聚。</a:t>
            </a:r>
            <a:br>
              <a:rPr lang="zh-CN" altLang="en-US" sz="1600" dirty="0"/>
            </a:br>
            <a:r>
              <a:rPr lang="en-US" altLang="zh-CN" sz="1600" b="0" i="0" dirty="0">
                <a:solidFill>
                  <a:srgbClr val="1A1A1A"/>
                </a:solidFill>
                <a:effectLst/>
                <a:latin typeface="XinGothic-SinaWeibo"/>
              </a:rPr>
              <a:t>(8)</a:t>
            </a:r>
            <a:r>
              <a:rPr lang="zh-CN" altLang="en-US" sz="1600" b="0" i="0" dirty="0">
                <a:solidFill>
                  <a:srgbClr val="1A1A1A"/>
                </a:solidFill>
                <a:effectLst/>
                <a:latin typeface="XinGothic-SinaWeibo"/>
              </a:rPr>
              <a:t>形容忧愁、气愤积聚不得发泄。</a:t>
            </a:r>
            <a:br>
              <a:rPr lang="zh-CN" altLang="en-US" sz="1600" dirty="0"/>
            </a:br>
            <a:r>
              <a:rPr lang="en-US" altLang="zh-CN" sz="1600" b="0" i="0" dirty="0">
                <a:solidFill>
                  <a:srgbClr val="1A1A1A"/>
                </a:solidFill>
                <a:effectLst/>
                <a:latin typeface="XinGothic-SinaWeibo"/>
              </a:rPr>
              <a:t>(9)</a:t>
            </a:r>
            <a:r>
              <a:rPr lang="zh-CN" altLang="en-US" sz="1600" b="0" i="0" dirty="0">
                <a:solidFill>
                  <a:srgbClr val="1A1A1A"/>
                </a:solidFill>
                <a:effectLst/>
                <a:latin typeface="XinGothic-SinaWeibo"/>
              </a:rPr>
              <a:t>建造；构筑。</a:t>
            </a:r>
            <a:br>
              <a:rPr lang="zh-CN" altLang="en-US" sz="1600" dirty="0"/>
            </a:br>
            <a:r>
              <a:rPr lang="en-US" altLang="zh-CN" sz="1600" b="0" i="0" dirty="0">
                <a:solidFill>
                  <a:srgbClr val="1A1A1A"/>
                </a:solidFill>
                <a:effectLst/>
                <a:latin typeface="XinGothic-SinaWeibo"/>
              </a:rPr>
              <a:t>(10)</a:t>
            </a:r>
            <a:r>
              <a:rPr lang="zh-CN" altLang="en-US" sz="1600" b="0" i="0" dirty="0">
                <a:solidFill>
                  <a:srgbClr val="1A1A1A"/>
                </a:solidFill>
                <a:effectLst/>
                <a:latin typeface="XinGothic-SinaWeibo"/>
              </a:rPr>
              <a:t>植物长出（果实或种子）。</a:t>
            </a:r>
            <a:endParaRPr lang="zh-CN" altLang="en-US" sz="160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A9CC4FD-6BA2-46DE-91F4-6ABDDC24A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2258" y="712756"/>
            <a:ext cx="7201905" cy="521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4813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609</Words>
  <Application>Microsoft Office PowerPoint</Application>
  <PresentationFormat>宽屏</PresentationFormat>
  <Paragraphs>20</Paragraphs>
  <Slides>23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28" baseType="lpstr">
      <vt:lpstr>XinGothic-SinaWeibo</vt:lpstr>
      <vt:lpstr>等线</vt:lpstr>
      <vt:lpstr>等线 Light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Chen Chi</dc:creator>
  <cp:lastModifiedBy>Chen Chi</cp:lastModifiedBy>
  <cp:revision>1</cp:revision>
  <dcterms:created xsi:type="dcterms:W3CDTF">2025-06-07T08:47:57Z</dcterms:created>
  <dcterms:modified xsi:type="dcterms:W3CDTF">2025-06-07T09:31:16Z</dcterms:modified>
</cp:coreProperties>
</file>