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161" d="100"/>
          <a:sy n="161" d="100"/>
        </p:scale>
        <p:origin x="15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86DC82E-4061-4D46-9BBD-2E9FCF8A35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5D6087ED-59EE-455F-B846-B753A9C4DB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BA54A4C-13F3-4A56-BDED-F757D5187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014CE8-3F62-45A6-A8ED-0FCC7245C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3D970AE-B3D5-4BCA-9CA3-CF8953FB0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369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DE8758-FA55-4246-9F9C-2F2E6327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98CCFB6E-F91B-4CB4-BA76-B2C6CEE639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D7D9D0-9D9D-490E-B0F3-F5D91BC812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18D649D3-CB73-463A-9A38-C286D38A71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2F41C0E-07EE-431E-90E2-032A944A2C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8750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D66B255D-3E75-43AE-9412-05B1E3080F5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AE7AD39-1FBC-4717-8570-8FA06A89A1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3D4DA2-2F32-4D5D-8BB9-54C180C30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1D3E7B1-E0AA-4D52-B65F-6F5C246EAB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6C620EE-D8CC-436C-BD49-D99F25387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806475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EA4F31C-32B5-485D-B597-14B6C20E18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FABABC5-68D4-463D-AFCD-5C16471439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ED43F8DB-D160-4466-BCF9-D4F63941BB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455846E-3BBA-4278-BD60-478FAB467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AA758D9-266A-4149-BE89-4C964B3DE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83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4F0E30-7BDB-400F-BF4C-4323AD8381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57846A81-1D3E-4195-8E4B-953585648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19A1E23-C53D-48AD-A99A-AAD9B939C1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90F7E2F-3F48-45DD-B03E-000FF101D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19377EE-B1D6-4D52-AC28-CEABB5400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35957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312CA2-15C4-4B63-A6DE-9E95E010A5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E55FBCCB-DBDE-4DE0-AC53-1CC9FA3876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8A2A73CB-06AA-4D0C-B96D-901CD261E9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92558BED-0ED8-4E59-8265-D8DF91605A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BD07BDB-9B36-4E61-9A05-18E0DB127A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3B0891E-5CEB-4888-8B41-2985284A8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0438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874EFEB-4756-43E6-BF0C-CFC20079D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89DC5E5A-51FF-46D8-A637-429561F854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A5538783-E721-498B-9703-21CAD9EB83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5DFFF2E6-E2A2-4CAA-83A4-E84BC86D3C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A8CFC6FE-21DB-4AB1-BD7C-DD16C5A6D0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598F8F05-C026-4A4D-B2CC-C8E0EEEB6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CC82DC44-8B15-4FC3-9151-3D9E03DD76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14FD4CDC-CAD0-49F5-B3BF-BA1722648F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1155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6E7D367-F51E-4206-A4D0-96A9287FA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8F943EE9-DC9A-45A7-95CE-BFE576A322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858F7762-E561-4F4D-BF98-17DD8D894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AB2ABEDC-CFE3-40FF-9D8F-262B8FDDFC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55002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07CD899-C2DF-4F32-A001-1D31D5061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CEA91DF-9C76-43FA-ADDB-A27877C19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38F95965-460A-480F-89B6-C67F9C6CF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47455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A9CA1DB-1FD7-4B0D-8CBD-83E03427D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D86349-812B-404B-BAA5-3AE39D6090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A287AA-3C83-4EFB-BF52-AFBF8306F1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D0E6F2D0-777B-4B57-8433-FD9C656BA9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F3761E1-88A1-45B1-BD03-7175382207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2B39FF2-72AD-4582-B5B1-4003ED024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89308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7798E48-E413-42C3-B92C-57053DFAC0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E69329BA-F9C7-467F-8FB2-C555235795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789D0590-B12F-48BC-9D35-5C10A6285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1F989407-F37D-49EA-B71B-70A5BC40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607F1C9-CAD2-4B81-8A2C-00914EB0C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C2BC7A8-3964-4CC0-91BC-BE5FF8B7E4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9815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0B6C8B85-DB78-4678-A7C1-EE1FC3BB94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88DD809-1C0C-4B31-9662-8B90154AEC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16B47655-9E3C-4A89-9DCE-DF1E674B40B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9A989D-84F6-43D4-AF2C-35315D9D3CC8}" type="datetimeFigureOut">
              <a:rPr lang="zh-CN" altLang="en-US" smtClean="0"/>
              <a:t>2025/6/15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BDF44D63-3292-489A-8D3C-BCF2367F42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BAE8734-C37F-4968-9AEA-1E788B042F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C1EAD-A7FA-49E4-A7B5-F02AAD9EA37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5492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CBFD088-849D-46BC-948C-8FBAACA49E6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658936"/>
          </a:xfrm>
        </p:spPr>
        <p:txBody>
          <a:bodyPr>
            <a:normAutofit/>
          </a:bodyPr>
          <a:lstStyle/>
          <a:p>
            <a:pPr algn="l"/>
            <a:r>
              <a:rPr lang="zh-CN" altLang="en-US" sz="1400" b="0" i="0" dirty="0">
                <a:solidFill>
                  <a:srgbClr val="1A1A1A"/>
                </a:solidFill>
                <a:effectLst/>
                <a:latin typeface="XinGothic-SinaWeibo"/>
              </a:rPr>
              <a:t>您</a:t>
            </a:r>
            <a:r>
              <a:rPr lang="en-US" altLang="zh-CN" sz="1400" b="0" i="0" dirty="0" err="1">
                <a:solidFill>
                  <a:srgbClr val="1A1A1A"/>
                </a:solidFill>
                <a:effectLst/>
                <a:latin typeface="XinGothic-SinaWeibo"/>
              </a:rPr>
              <a:t>nín</a:t>
            </a:r>
            <a:r>
              <a:rPr lang="zh-CN" altLang="en-US" sz="1400" b="0" i="0" dirty="0">
                <a:solidFill>
                  <a:srgbClr val="1A1A1A"/>
                </a:solidFill>
                <a:effectLst/>
                <a:latin typeface="XinGothic-SinaWeibo"/>
              </a:rPr>
              <a:t> “你”的敬称。</a:t>
            </a:r>
            <a:endParaRPr lang="zh-CN" altLang="en-US" sz="14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3EBAE24F-3746-44D0-937F-682D2EBCD0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3031899"/>
            <a:ext cx="7344800" cy="2943636"/>
          </a:xfrm>
          <a:prstGeom prst="rect">
            <a:avLst/>
          </a:prstGeom>
        </p:spPr>
      </p:pic>
      <p:pic>
        <p:nvPicPr>
          <p:cNvPr id="1026" name="Picture 2" descr="stroke order animation of 您">
            <a:extLst>
              <a:ext uri="{FF2B5EF4-FFF2-40B4-BE49-F238E27FC236}">
                <a16:creationId xmlns:a16="http://schemas.microsoft.com/office/drawing/2014/main" id="{32FA80C6-6C65-4140-A0F4-9467445B82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08944" y="487456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61045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troke order animation of 声">
            <a:extLst>
              <a:ext uri="{FF2B5EF4-FFF2-40B4-BE49-F238E27FC236}">
                <a16:creationId xmlns:a16="http://schemas.microsoft.com/office/drawing/2014/main" id="{A1C5B013-8D8F-4122-A982-5F954DFED90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8544" y="3157618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13168643-D5B2-44E9-A064-F13BD412E114}"/>
              </a:ext>
            </a:extLst>
          </p:cNvPr>
          <p:cNvSpPr txBox="1"/>
          <p:nvPr/>
        </p:nvSpPr>
        <p:spPr>
          <a:xfrm>
            <a:off x="993009" y="3157618"/>
            <a:ext cx="6094878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(1)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声音；声响。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(2)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指音乐、诗歌。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(3)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指言语。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(4)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善声；名声。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(5)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声势。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(6)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口信；消息；传说。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(7)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吟咏；乐歌。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(8)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犹声称，宣布。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(9)</a:t>
            </a: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声扬；声张。</a:t>
            </a:r>
            <a:endParaRPr lang="zh-CN" altLang="en-US" dirty="0"/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FA6D89A8-3B0A-467C-9119-47D722414490}"/>
              </a:ext>
            </a:extLst>
          </p:cNvPr>
          <p:cNvSpPr txBox="1"/>
          <p:nvPr/>
        </p:nvSpPr>
        <p:spPr>
          <a:xfrm>
            <a:off x="993009" y="475726"/>
            <a:ext cx="609501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声</a:t>
            </a:r>
            <a:br>
              <a:rPr lang="zh-CN" altLang="en-US" dirty="0"/>
            </a:br>
            <a:r>
              <a:rPr lang="en-US" altLang="zh-CN" b="0" i="0" dirty="0">
                <a:solidFill>
                  <a:srgbClr val="1A1A1A"/>
                </a:solidFill>
                <a:effectLst/>
                <a:latin typeface="XinGothic-SinaWeibo"/>
              </a:rPr>
              <a:t>sheng</a:t>
            </a: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物体振动时所产生的能引起听觉的波：声音。声带。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消息，音讯：声息。不通声气。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说出来让人知道，扬言，宣称：声明。声辩（公开辩白）。声泪俱下。声嘶力竭。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名誉：名声。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D31E660C-D64F-4781-BE2D-0ECBBBAF3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2269" y="65315"/>
            <a:ext cx="4310235" cy="635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078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68355568-AE92-45F0-A14D-42BC66AA4571}"/>
              </a:ext>
            </a:extLst>
          </p:cNvPr>
          <p:cNvSpPr txBox="1"/>
          <p:nvPr/>
        </p:nvSpPr>
        <p:spPr>
          <a:xfrm>
            <a:off x="856508" y="1041876"/>
            <a:ext cx="60950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礼</a:t>
            </a:r>
            <a:br>
              <a:rPr lang="zh-CN" altLang="en-US" dirty="0"/>
            </a:b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lǐ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社会生活中，由于道德观念和风俗习惯而形成的仪节：婚礼，葬礼。典礼。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符合统治者整体利益的行为准则：礼教。礼治。克己复礼。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表示尊敬的态度和动作：礼让。礼遇。礼赞。礼尚往来。先礼后兵。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表示庆贺、友好或敬意所赠之物：礼物。礼金。献礼。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480E0975-E4C2-4716-A900-500C6F27C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4650" y="0"/>
            <a:ext cx="4726014" cy="6858000"/>
          </a:xfrm>
          <a:prstGeom prst="rect">
            <a:avLst/>
          </a:prstGeom>
        </p:spPr>
      </p:pic>
      <p:pic>
        <p:nvPicPr>
          <p:cNvPr id="3074" name="Picture 2" descr="stroke order animation of 礼">
            <a:extLst>
              <a:ext uri="{FF2B5EF4-FFF2-40B4-BE49-F238E27FC236}">
                <a16:creationId xmlns:a16="http://schemas.microsoft.com/office/drawing/2014/main" id="{E875745E-D0EC-4A2E-9567-CC76B87094C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6303" y="369457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3559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troke order animation of 貌">
            <a:extLst>
              <a:ext uri="{FF2B5EF4-FFF2-40B4-BE49-F238E27FC236}">
                <a16:creationId xmlns:a16="http://schemas.microsoft.com/office/drawing/2014/main" id="{6A369C40-60E2-4B93-ABB9-6F335831813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0169" y="904009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BCF8EDE2-FC9E-45B6-9266-970D6A88A792}"/>
              </a:ext>
            </a:extLst>
          </p:cNvPr>
          <p:cNvSpPr txBox="1"/>
          <p:nvPr/>
        </p:nvSpPr>
        <p:spPr>
          <a:xfrm>
            <a:off x="1557152" y="1128731"/>
            <a:ext cx="6095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貌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mào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面容：面貌。容貌。貌相。以貌取人。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外表的样子：礼貌。貌合神离。道貌岸然。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外观：全貌。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5FE7021-8035-42B2-A32B-A74C6719C8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2730" y="3429000"/>
            <a:ext cx="7363853" cy="278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44283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>
            <a:extLst>
              <a:ext uri="{FF2B5EF4-FFF2-40B4-BE49-F238E27FC236}">
                <a16:creationId xmlns:a16="http://schemas.microsoft.com/office/drawing/2014/main" id="{DBE3D7A8-A8E8-4C8F-81EA-1FC7CB510ACF}"/>
              </a:ext>
            </a:extLst>
          </p:cNvPr>
          <p:cNvSpPr txBox="1"/>
          <p:nvPr/>
        </p:nvSpPr>
        <p:spPr>
          <a:xfrm>
            <a:off x="767443" y="814311"/>
            <a:ext cx="609501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连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lián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相接：连日。连夜。连年。连亘（接连不断）。连襟（姐妹的丈夫之间的亲戚关系）。连载。连缀。连理。烽火连天。连篇累牍。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带，加上：连带。连坐（一个人犯法，他的家属、亲族、邻居连带受处罚）。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就是，既使，甚至于：连我都不信。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联合：外连东吴。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军队的编制单位，“排”的上一级：连长。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7A6420BF-7B3F-40EB-8B5E-91B2D8F4A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618" y="3531706"/>
            <a:ext cx="7478169" cy="3048425"/>
          </a:xfrm>
          <a:prstGeom prst="rect">
            <a:avLst/>
          </a:prstGeom>
        </p:spPr>
      </p:pic>
      <p:pic>
        <p:nvPicPr>
          <p:cNvPr id="5122" name="Picture 2" descr="stroke order animation of 连">
            <a:extLst>
              <a:ext uri="{FF2B5EF4-FFF2-40B4-BE49-F238E27FC236}">
                <a16:creationId xmlns:a16="http://schemas.microsoft.com/office/drawing/2014/main" id="{481A8FE8-3B76-4701-BEEA-3FE821265EA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89" y="100272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0370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troke order animation of 找">
            <a:extLst>
              <a:ext uri="{FF2B5EF4-FFF2-40B4-BE49-F238E27FC236}">
                <a16:creationId xmlns:a16="http://schemas.microsoft.com/office/drawing/2014/main" id="{DB48096F-66F8-4677-B92B-97E82851A65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3286" y="747403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本框 3">
            <a:extLst>
              <a:ext uri="{FF2B5EF4-FFF2-40B4-BE49-F238E27FC236}">
                <a16:creationId xmlns:a16="http://schemas.microsoft.com/office/drawing/2014/main" id="{E8A5EE83-ED3D-4517-B061-87EEFDD95C11}"/>
              </a:ext>
            </a:extLst>
          </p:cNvPr>
          <p:cNvSpPr txBox="1"/>
          <p:nvPr/>
        </p:nvSpPr>
        <p:spPr>
          <a:xfrm>
            <a:off x="678378" y="1063417"/>
            <a:ext cx="609501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找 </a:t>
            </a:r>
            <a:r>
              <a:rPr lang="en-US" altLang="zh-CN" b="0" i="0" dirty="0" err="1">
                <a:solidFill>
                  <a:srgbClr val="1A1A1A"/>
                </a:solidFill>
                <a:effectLst/>
                <a:latin typeface="XinGothic-SinaWeibo"/>
              </a:rPr>
              <a:t>zhǎo</a:t>
            </a:r>
            <a:endParaRPr lang="en-US" altLang="zh-CN" b="0" i="0" dirty="0">
              <a:solidFill>
                <a:srgbClr val="1A1A1A"/>
              </a:solidFill>
              <a:effectLst/>
              <a:latin typeface="XinGothic-SinaWeibo"/>
            </a:endParaRPr>
          </a:p>
          <a:p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寻求，想要得到：寻找。找人。找物。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退回，补足：找钱。找平。找齐。</a:t>
            </a:r>
            <a:br>
              <a:rPr lang="zh-CN" altLang="en-US" dirty="0"/>
            </a:br>
            <a:r>
              <a:rPr lang="zh-CN" altLang="en-US" b="0" i="0" dirty="0">
                <a:solidFill>
                  <a:srgbClr val="1A1A1A"/>
                </a:solidFill>
                <a:effectLst/>
                <a:latin typeface="XinGothic-SinaWeibo"/>
              </a:rPr>
              <a:t>觅寻</a:t>
            </a:r>
            <a:endParaRPr lang="zh-CN" altLang="en-US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2AF1B5D-9953-4DCC-AB27-E08F5B7952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78" y="3211203"/>
            <a:ext cx="7344800" cy="295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0399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366</Words>
  <Application>Microsoft Office PowerPoint</Application>
  <PresentationFormat>宽屏</PresentationFormat>
  <Paragraphs>12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1" baseType="lpstr">
      <vt:lpstr>XinGothic-SinaWeibo</vt:lpstr>
      <vt:lpstr>等线</vt:lpstr>
      <vt:lpstr>等线 Light</vt:lpstr>
      <vt:lpstr>Arial</vt:lpstr>
      <vt:lpstr>Office 主题​​</vt:lpstr>
      <vt:lpstr>您nín “你”的敬称。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您nín “你”的敬称。</dc:title>
  <dc:creator>Chen Chi</dc:creator>
  <cp:lastModifiedBy>Chen Chi</cp:lastModifiedBy>
  <cp:revision>1</cp:revision>
  <dcterms:created xsi:type="dcterms:W3CDTF">2025-06-15T08:35:28Z</dcterms:created>
  <dcterms:modified xsi:type="dcterms:W3CDTF">2025-06-15T08:50:26Z</dcterms:modified>
</cp:coreProperties>
</file>