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A2ED9A-0DF6-4F63-A743-FCDE68E59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97DECF-E947-46EC-B36C-9C143599C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569F6-81FD-41EE-8EB4-9C8BCC1B4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C9ABD9-B7D0-41D8-9F4B-AA9A5650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EA238B-D819-4FE9-B0DB-AEF2BC15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71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35BD81-ACD9-40E1-A3E9-5DE1733D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BDC3DF-2C6B-4D23-8219-F72D6ECA3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243E03-CBAE-4CEC-AA2C-5EDA54F82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3DCD4F-0C8D-46E7-B070-023FE743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AA7444-C32F-4DC1-B2DE-C7A47BDF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33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3820C60-603D-4FD8-9676-F372FFC0F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0DC471-C11D-4C3A-8DC6-F52573A6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637417-4821-4416-AE56-6B00544A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A60CFC-FDC8-4B37-9E18-22E5E21F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4B0230-83E6-481B-9750-D8DF42EF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8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251AD9-8FAE-4006-9E03-A8D92C02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384EDE-74DC-46FA-97D8-7BA1CA33D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5944E-5CE5-4C07-BFC9-7460B9BC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D831D9-C263-45A8-BDD2-108B6793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9B1368-4271-46DD-B6ED-9BA9B4F4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88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AA65BC-605D-4417-AE12-9B7CED565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CB04F8-6013-428D-8531-13CF9A31E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AC284A-6671-4283-B69F-48F6BD6B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F9B43-AAFF-4746-8649-251228A6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7A1EB2-5713-401A-BC28-7E81744A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98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04197E-25BD-44DE-86D9-9A1A8973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A1582-1FE7-4E8D-800F-DD6F2B5E2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533F54B-7E00-403A-A868-0FAACE1EE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924F76-F0D5-47A9-BDDE-221AE78C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1365F2-FECC-4E8F-B703-3BFD01F9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A615A1-6AAB-4DCB-9284-7437D4E7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82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A05A0D-109C-47CA-8BD0-8E7F47D1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70E94B-792D-4158-9432-CB97DAC89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71EE16-5B5B-4E9B-A8DE-AA3406C8E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34ECD5-8F46-4536-B52B-E2F3D46D0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CE6D1D-DFD1-41B9-AF7A-1AC95F294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041387-5EAA-4085-BE62-A2A664CA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5D7F38-E241-41FB-9B64-42743E2F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E2BF0FF-7213-4BF4-84A1-8101CBE4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1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9AA023-69A7-48FE-ACFA-D15B83AC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8E14F2E-5138-4A68-B8D5-27720A6F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A6969A-5C4C-4802-85B4-8F3B23CB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6DE7EB-8423-4853-882D-27029800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97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B982A1A-6202-4BDD-8863-CEB7B86E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CA8418-352F-4820-839B-1EDC35C7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B62974-D392-4165-A3CC-8B1340BC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9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EF7DBE-7F0A-4472-9ED0-FAC71408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FBE44E-5594-47B9-A3C5-F91D6235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2CF37C-A340-41F2-9638-DB2C6519B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810296-9ED3-4467-802F-E62589F5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F836D9-441A-4608-9F2D-7A3013D4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5D824A-52F7-4D26-A497-AF71FCFC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23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B2E625-00E1-4116-85F3-108D720A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A5F6D10-3B45-446F-871B-D8233E13E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442BD5-5CB3-41DD-8D1E-A04549D29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52FD53-2492-4CF5-846D-AFF895E6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0F0F36-A6A9-4E07-AD00-EA9CFDCE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6E4B16-2483-49D3-B05C-3177E8EA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68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92168A8-C055-43D8-9E8A-9C82AC7B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CF7C06-7E23-4612-B22A-4C56ADC74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56401D-A05A-4678-B0F7-AB48C3A4E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91A4F-5405-4846-A497-92FFF7A7BAE1}" type="datetimeFigureOut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D9F536-A21D-4FDE-83BE-827F7C459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EF9028-0DAA-49AD-8AD0-BE89CE10B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15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1QcAWTyiR8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9DD829-82A1-4783-A401-B54E79786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784" y="2504946"/>
            <a:ext cx="6668431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5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在线媒体 3" title="米小圈-漫画成语第二部　第23集 刻舟求剑">
            <a:hlinkClick r:id="" action="ppaction://media"/>
            <a:extLst>
              <a:ext uri="{FF2B5EF4-FFF2-40B4-BE49-F238E27FC236}">
                <a16:creationId xmlns:a16="http://schemas.microsoft.com/office/drawing/2014/main" id="{2BDCD85F-1256-4C00-82D5-525108CA78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3460" y="947847"/>
            <a:ext cx="10155680" cy="573796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86011A2-5655-46AB-8184-8CEC84541221}"/>
              </a:ext>
            </a:extLst>
          </p:cNvPr>
          <p:cNvSpPr txBox="1"/>
          <p:nvPr/>
        </p:nvSpPr>
        <p:spPr>
          <a:xfrm>
            <a:off x="4595751" y="400194"/>
            <a:ext cx="5692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刻舟求剑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55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roke order animation of 根">
            <a:extLst>
              <a:ext uri="{FF2B5EF4-FFF2-40B4-BE49-F238E27FC236}">
                <a16:creationId xmlns:a16="http://schemas.microsoft.com/office/drawing/2014/main" id="{64C80B97-E16C-4820-BBC0-8BA8845DD7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16" y="3869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66CB36A-A89D-4E99-8DDA-F511E4AD5D4F}"/>
              </a:ext>
            </a:extLst>
          </p:cNvPr>
          <p:cNvSpPr txBox="1"/>
          <p:nvPr/>
        </p:nvSpPr>
        <p:spPr>
          <a:xfrm>
            <a:off x="327990" y="211267"/>
            <a:ext cx="39352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根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gēn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高等植物茎干下部长在土里的部分：根植。根茎。根瘤。根毛。根雕。须根。块根。扎根。叶落归根。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物体的基部和其他东西连着的部分：根底。根基。墙根儿。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事物的本源：根源。根由。根本。知根知底。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彻底：根除。根究。根治。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依据，作为根本：根椐。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量词，指长条的东西：两根筷子。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数学上称一数开平方所得的值为“平方根”，开立方所得的值为“立方根”。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B3DB0D-4D3F-4D8E-8435-3FD3C24AA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658" y="1306731"/>
            <a:ext cx="5431628" cy="42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1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89A521D-EA96-42F9-840A-61594A9AB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42" y="885619"/>
            <a:ext cx="7459116" cy="2953162"/>
          </a:xfrm>
          <a:prstGeom prst="rect">
            <a:avLst/>
          </a:prstGeom>
        </p:spPr>
      </p:pic>
      <p:pic>
        <p:nvPicPr>
          <p:cNvPr id="1026" name="Picture 2" descr="stroke order animation of 撒">
            <a:extLst>
              <a:ext uri="{FF2B5EF4-FFF2-40B4-BE49-F238E27FC236}">
                <a16:creationId xmlns:a16="http://schemas.microsoft.com/office/drawing/2014/main" id="{BBD75225-8E72-44C5-9A9D-6A81D1CCBE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344" y="98128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F4CA04D-403B-4961-B38A-C984533068FF}"/>
              </a:ext>
            </a:extLst>
          </p:cNvPr>
          <p:cNvSpPr txBox="1"/>
          <p:nvPr/>
        </p:nvSpPr>
        <p:spPr>
          <a:xfrm>
            <a:off x="754156" y="3719761"/>
            <a:ext cx="60950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撒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sā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放开，发出：撒手。撒网。撒谎（说谎）。撒气。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尽量施展或表现出来：撒刁。撒奸。撒娇。撒欢儿。撒野。撒酒疯。</a:t>
            </a:r>
            <a:br>
              <a:rPr lang="zh-CN" altLang="en-US" dirty="0"/>
            </a:b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sǎ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散播，散布，散落：撒种。撒播。把酒端平，别撒了。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2341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C5FBCCF-356F-4A73-A466-150B9665C40A}"/>
              </a:ext>
            </a:extLst>
          </p:cNvPr>
          <p:cNvSpPr txBox="1"/>
          <p:nvPr/>
        </p:nvSpPr>
        <p:spPr>
          <a:xfrm>
            <a:off x="630877" y="618092"/>
            <a:ext cx="60950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b="0" i="0" dirty="0">
              <a:solidFill>
                <a:srgbClr val="1A1A1A"/>
              </a:solidFill>
              <a:effectLst/>
              <a:latin typeface="XinGothic-SinaWeibo"/>
            </a:endParaRPr>
          </a:p>
          <a:p>
            <a:endParaRPr lang="en-US" altLang="zh-CN" dirty="0">
              <a:solidFill>
                <a:srgbClr val="1A1A1A"/>
              </a:solidFill>
              <a:latin typeface="XinGothic-SinaWeibo"/>
            </a:endParaRPr>
          </a:p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谎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huǎng</a:t>
            </a:r>
            <a:endParaRPr lang="en-US" altLang="zh-CN" b="0" i="0" dirty="0">
              <a:solidFill>
                <a:srgbClr val="1A1A1A"/>
              </a:solidFill>
              <a:effectLst/>
              <a:latin typeface="XinGothic-SinaWeibo"/>
            </a:endParaRPr>
          </a:p>
          <a:p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假话：谎话。谎言。撒谎。要谎。弥天大谎。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说假话：谎称。谎报。谎骗。</a:t>
            </a:r>
            <a:endParaRPr lang="zh-CN" altLang="en-US" dirty="0"/>
          </a:p>
        </p:txBody>
      </p:sp>
      <p:pic>
        <p:nvPicPr>
          <p:cNvPr id="2050" name="Picture 2" descr="stroke order animation of 谎">
            <a:extLst>
              <a:ext uri="{FF2B5EF4-FFF2-40B4-BE49-F238E27FC236}">
                <a16:creationId xmlns:a16="http://schemas.microsoft.com/office/drawing/2014/main" id="{962EAF5D-FA99-4582-BA70-284BFB22C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27" y="142429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3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roke order animation of 被">
            <a:extLst>
              <a:ext uri="{FF2B5EF4-FFF2-40B4-BE49-F238E27FC236}">
                <a16:creationId xmlns:a16="http://schemas.microsoft.com/office/drawing/2014/main" id="{AC618671-609B-446E-A26D-02F598387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57" y="10858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B8D660E-4F86-4473-8E97-36878279AA29}"/>
              </a:ext>
            </a:extLst>
          </p:cNvPr>
          <p:cNvSpPr txBox="1"/>
          <p:nvPr/>
        </p:nvSpPr>
        <p:spPr>
          <a:xfrm>
            <a:off x="4306290" y="966620"/>
            <a:ext cx="60950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被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bèi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睡觉时覆盖身体的东西：被子。被单。棉被。毛巾被。羽绒被。被褥。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盖，遮覆：被覆。泽被后世（恩惠遍及后代）。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遭遇，遭受：被灾。被难。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介词，用在句中表示主讲是受事者：他被（老板）辞退了。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用在动词前，表示受动：被动。被告。被批评。被剥削。被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09F143-37EC-4DFD-8EF4-7D14AA50A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703" y="3761252"/>
            <a:ext cx="7116168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2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F7A9E-DB60-47C9-BB1B-464F84DA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7" y="3212521"/>
            <a:ext cx="7144747" cy="293410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FD0ABBC-AADD-4B27-A71D-74A2FBBC4F87}"/>
              </a:ext>
            </a:extLst>
          </p:cNvPr>
          <p:cNvSpPr txBox="1"/>
          <p:nvPr/>
        </p:nvSpPr>
        <p:spPr>
          <a:xfrm>
            <a:off x="1373019" y="992164"/>
            <a:ext cx="60948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欺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qī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诈骗，蒙混：欺骗。欺诈。欺哄。欺瞒。欺诬。欺诳。欺蒙。童叟无欺。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压迫，侮辱：欺负。欺侮。欺压。欺凌。欺生。欺善怕恶。</a:t>
            </a:r>
            <a:endParaRPr lang="zh-CN" altLang="en-US" dirty="0"/>
          </a:p>
        </p:txBody>
      </p:sp>
      <p:pic>
        <p:nvPicPr>
          <p:cNvPr id="4098" name="Picture 2" descr="stroke order animation of 欺">
            <a:extLst>
              <a:ext uri="{FF2B5EF4-FFF2-40B4-BE49-F238E27FC236}">
                <a16:creationId xmlns:a16="http://schemas.microsoft.com/office/drawing/2014/main" id="{B64C682E-B6B8-4114-876E-4AC951DF9A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793" y="164399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0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roke order animation of 骗">
            <a:extLst>
              <a:ext uri="{FF2B5EF4-FFF2-40B4-BE49-F238E27FC236}">
                <a16:creationId xmlns:a16="http://schemas.microsoft.com/office/drawing/2014/main" id="{9494862B-0E14-4763-9E4A-B347F9598B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34" y="86021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A0CAFCC-EB67-4DC7-86D0-6381BC10A1D4}"/>
              </a:ext>
            </a:extLst>
          </p:cNvPr>
          <p:cNvSpPr txBox="1"/>
          <p:nvPr/>
        </p:nvSpPr>
        <p:spPr>
          <a:xfrm>
            <a:off x="690253" y="1239613"/>
            <a:ext cx="60950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骗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piàn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欺蒙，诈取，用诺言或诡计使人上当：骗人。骗子。骗术。骗局。骗取。诈骗。拐骗。诱骗。受骗。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一条腿抬起跨上去或跳过去：骗腿儿。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65086B-365E-4644-B7AC-AF79B8F5C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37" y="2796550"/>
            <a:ext cx="5142016" cy="39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82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9054E7F-7F20-4FB0-92CB-C97165D4FEE8}"/>
              </a:ext>
            </a:extLst>
          </p:cNvPr>
          <p:cNvSpPr txBox="1"/>
          <p:nvPr/>
        </p:nvSpPr>
        <p:spPr>
          <a:xfrm>
            <a:off x="589312" y="845932"/>
            <a:ext cx="60950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理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lǐ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物质本身的纹路、层次，客观事物本身的次序：心理。肌理。条理。事理。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事物的规律，是非得失的标准，根据：理由。理性。理智。理论。理喻。理解。理想。道理。理直气壮。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自然科学，有时特指“物理学”：理科，数理化。理疗。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按事物本身的规律或依据一定的标准对事物进行加工、处置：理财。理事。管理。自理。修理。总理。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对别人的言行作出反应：理睬。答理。</a:t>
            </a:r>
            <a:endParaRPr lang="zh-CN" altLang="en-US" dirty="0"/>
          </a:p>
        </p:txBody>
      </p:sp>
      <p:pic>
        <p:nvPicPr>
          <p:cNvPr id="6146" name="Picture 2" descr="stroke order animation of 理">
            <a:extLst>
              <a:ext uri="{FF2B5EF4-FFF2-40B4-BE49-F238E27FC236}">
                <a16:creationId xmlns:a16="http://schemas.microsoft.com/office/drawing/2014/main" id="{DF90B825-99AF-4EDE-9D3B-715781CC94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52" y="124023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1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A8ABA8F-3D84-4639-A743-6B28FA159A05}"/>
              </a:ext>
            </a:extLst>
          </p:cNvPr>
          <p:cNvSpPr txBox="1"/>
          <p:nvPr/>
        </p:nvSpPr>
        <p:spPr>
          <a:xfrm>
            <a:off x="1272144" y="1140606"/>
            <a:ext cx="6095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诚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chéng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真心：诚恳。诚朴。诚实。诚挚。忠诚。心悦诚服。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实在，的确：诚然。诚有此事。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2D060B-39C5-46EA-9BC9-A05B027D8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60" y="2893975"/>
            <a:ext cx="7363853" cy="2953162"/>
          </a:xfrm>
          <a:prstGeom prst="rect">
            <a:avLst/>
          </a:prstGeom>
        </p:spPr>
      </p:pic>
      <p:pic>
        <p:nvPicPr>
          <p:cNvPr id="7170" name="Picture 2" descr="stroke order animation of 诚">
            <a:extLst>
              <a:ext uri="{FF2B5EF4-FFF2-40B4-BE49-F238E27FC236}">
                <a16:creationId xmlns:a16="http://schemas.microsoft.com/office/drawing/2014/main" id="{C99C0ACB-3ED1-4028-B515-A3A8417E48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238" y="114060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1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troke order animation of 王">
            <a:extLst>
              <a:ext uri="{FF2B5EF4-FFF2-40B4-BE49-F238E27FC236}">
                <a16:creationId xmlns:a16="http://schemas.microsoft.com/office/drawing/2014/main" id="{6756ED8A-E33D-469F-BD8C-9629D08A63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71" y="24863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7860329-BEA3-4F1D-BD51-16D1C9E9A639}"/>
              </a:ext>
            </a:extLst>
          </p:cNvPr>
          <p:cNvSpPr txBox="1"/>
          <p:nvPr/>
        </p:nvSpPr>
        <p:spPr>
          <a:xfrm>
            <a:off x="755566" y="3751862"/>
            <a:ext cx="60950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王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wáng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古代一国君主的称号，现代有些国家仍用这种称号：王国。王法。公子王孙。王朝。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中国古代皇帝以下的最高爵位：王公。王侯。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一族或一类中的首领：山大王。蜂王。王牌（桥牌中最大的牌；喻最有力的人物或手段）。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姓。王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16BE56-B6A9-4FF2-B161-A17464DE5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876" y="0"/>
            <a:ext cx="4550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8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123412-AD53-431F-BE33-B10383B06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F07464-4B4B-4649-A346-13E0834E1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08A2A3-2276-4CB5-AB7D-B1494176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79" y="0"/>
            <a:ext cx="12256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1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6391553-947F-4535-8E04-F2163DDA0808}"/>
              </a:ext>
            </a:extLst>
          </p:cNvPr>
          <p:cNvSpPr txBox="1"/>
          <p:nvPr/>
        </p:nvSpPr>
        <p:spPr>
          <a:xfrm>
            <a:off x="773379" y="1279244"/>
            <a:ext cx="60950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城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chéng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围绕都市的高墙：城墙。城池。城圈。城郭（“城”指内城墙，“郭”指外城墙）。城楼。城堞（城上的矮墙，亦称“女儿墙”）。城垛。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都市：城市。城镇。城府（ａ．城市及官署；ｂ．喻待人处世的心机，如“胸无城城”）。城邑。城乡。城建。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0CDAF1-4F4F-4FB0-8577-38A65FB05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591" y="0"/>
            <a:ext cx="4794760" cy="6858000"/>
          </a:xfrm>
          <a:prstGeom prst="rect">
            <a:avLst/>
          </a:prstGeom>
        </p:spPr>
      </p:pic>
      <p:pic>
        <p:nvPicPr>
          <p:cNvPr id="9218" name="Picture 2" descr="stroke order animation of 城">
            <a:extLst>
              <a:ext uri="{FF2B5EF4-FFF2-40B4-BE49-F238E27FC236}">
                <a16:creationId xmlns:a16="http://schemas.microsoft.com/office/drawing/2014/main" id="{848D7763-48FD-4E5B-BFAD-11E3C705D7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21" y="363904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15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roke order animation of 美">
            <a:extLst>
              <a:ext uri="{FF2B5EF4-FFF2-40B4-BE49-F238E27FC236}">
                <a16:creationId xmlns:a16="http://schemas.microsoft.com/office/drawing/2014/main" id="{2A3CA0A4-360E-4A8A-AC1D-93821DFA20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74" y="35132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4B0A564-5161-4D42-B3FB-CDFA6E84BAF5}"/>
              </a:ext>
            </a:extLst>
          </p:cNvPr>
          <p:cNvSpPr txBox="1"/>
          <p:nvPr/>
        </p:nvSpPr>
        <p:spPr>
          <a:xfrm>
            <a:off x="589312" y="872094"/>
            <a:ext cx="60950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美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měi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好，善：美德。美学。美谈。审美。美丽。美容（美化容貌）。美不胜收。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得意，高兴：美滋滋的。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称赞，以为好：赞美。美言。美誉。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指“亚美利加洲”（简称“美洲”）：北美。南美。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指“美国”：美元。美籍华人。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C6DA04-4894-4AAD-9964-CC5E8731B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018" y="63145"/>
            <a:ext cx="4314885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96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98B2408-F421-4C50-A3D9-74C6AFD33CFB}"/>
              </a:ext>
            </a:extLst>
          </p:cNvPr>
          <p:cNvSpPr txBox="1"/>
          <p:nvPr/>
        </p:nvSpPr>
        <p:spPr>
          <a:xfrm>
            <a:off x="1200892" y="1619624"/>
            <a:ext cx="60950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送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sòng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把东西从甲地运到乙地：送信。送审。输送。护送。呈送。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赠给：送礼。赠送。雪中送炭。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陪伴人到某一地点：欢送。送别。送亲。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丢掉：断送。</a:t>
            </a:r>
            <a:endParaRPr lang="zh-CN" altLang="en-US" dirty="0"/>
          </a:p>
        </p:txBody>
      </p:sp>
      <p:pic>
        <p:nvPicPr>
          <p:cNvPr id="11266" name="Picture 2" descr="stroke order animation of 送">
            <a:extLst>
              <a:ext uri="{FF2B5EF4-FFF2-40B4-BE49-F238E27FC236}">
                <a16:creationId xmlns:a16="http://schemas.microsoft.com/office/drawing/2014/main" id="{E0F887EF-66B6-4978-AE57-3B4FCA17AB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67" y="13649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8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0FF7F12-00BE-4CE3-8299-9A94238DA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4" y="773205"/>
            <a:ext cx="11772899" cy="54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0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4D21EE5-6913-4C31-A18D-88FB5BCB4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54" y="499384"/>
            <a:ext cx="11762546" cy="54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8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E48666-EBD7-47C2-9312-C6E75E8AC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" y="0"/>
            <a:ext cx="2835520" cy="3887878"/>
          </a:xfrm>
          <a:prstGeom prst="rect">
            <a:avLst/>
          </a:prstGeom>
        </p:spPr>
      </p:pic>
      <p:pic>
        <p:nvPicPr>
          <p:cNvPr id="1026" name="Picture 2" descr="stroke order animation of 狼">
            <a:extLst>
              <a:ext uri="{FF2B5EF4-FFF2-40B4-BE49-F238E27FC236}">
                <a16:creationId xmlns:a16="http://schemas.microsoft.com/office/drawing/2014/main" id="{F8101083-C151-4850-9B3A-18BC840676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61" y="394112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9D8FDD-C98C-4BCD-A26F-6371602B3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044" y="5784101"/>
            <a:ext cx="7640116" cy="7049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045194-7AC4-4EA6-A44C-17AA00993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07" y="0"/>
            <a:ext cx="7363853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roke order animation of 干">
            <a:extLst>
              <a:ext uri="{FF2B5EF4-FFF2-40B4-BE49-F238E27FC236}">
                <a16:creationId xmlns:a16="http://schemas.microsoft.com/office/drawing/2014/main" id="{1EC84773-144C-4E87-B503-8A4978974A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04" y="385280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8FD279-DBF2-4AE6-BBD0-0647A62F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204" y="47502"/>
            <a:ext cx="4665796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64FB88B-85BC-4D7D-A411-B4EC6E042679}"/>
              </a:ext>
            </a:extLst>
          </p:cNvPr>
          <p:cNvSpPr txBox="1"/>
          <p:nvPr/>
        </p:nvSpPr>
        <p:spPr>
          <a:xfrm>
            <a:off x="112815" y="99458"/>
            <a:ext cx="483771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干 </a:t>
            </a:r>
            <a:endParaRPr lang="en-US" altLang="zh-CN" b="0" i="0" dirty="0">
              <a:solidFill>
                <a:srgbClr val="1A1A1A"/>
              </a:solidFill>
              <a:effectLst/>
              <a:latin typeface="XinGothic-SinaWeibo"/>
            </a:endParaRPr>
          </a:p>
          <a:p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gān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触犯，冒犯，冲犯：干扰。干涉。干预（亦作“干与”）。森然干霄。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追求，求取，旧指追求职位俸禄：干禄。干仕。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关连，涉及：干系。互不相干。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盾，古代抵御刀枪的兵器：大动干戈。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古代用以记年、记月、记日、记时（亦作编排次序）的十个字（甲乙丙丁戊己庚辛壬癸）：天干。干支。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涯岸，水边：“河之干兮”。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个数：若干。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没有水分或水分少：干燥。干旱。干枯。干柴。豆腐干。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枯竭，尽净：干尽。干杯。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徒然，白白地：干着急。</a:t>
            </a:r>
            <a:br>
              <a:rPr lang="zh-CN" altLang="en-US" dirty="0"/>
            </a:b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gàn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事物的主体或重要部分：树干。躯干。干线。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做：干事。说干就干。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有才能的，善于办事的：干才。干员。干练。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方言，坏、糟：事情要干。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352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D00D7CF-3AE7-4910-AA12-92E7958C9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93" y="440728"/>
            <a:ext cx="2553056" cy="2924583"/>
          </a:xfrm>
          <a:prstGeom prst="rect">
            <a:avLst/>
          </a:prstGeom>
        </p:spPr>
      </p:pic>
      <p:pic>
        <p:nvPicPr>
          <p:cNvPr id="3074" name="Picture 2" descr="stroke order animation of 弄">
            <a:extLst>
              <a:ext uri="{FF2B5EF4-FFF2-40B4-BE49-F238E27FC236}">
                <a16:creationId xmlns:a16="http://schemas.microsoft.com/office/drawing/2014/main" id="{CA2BF25E-AB76-42EA-85A7-8DD05760D5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0" y="35597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DEAC784-D153-426B-96F9-8B81EEF8A38F}"/>
              </a:ext>
            </a:extLst>
          </p:cNvPr>
          <p:cNvSpPr txBox="1"/>
          <p:nvPr/>
        </p:nvSpPr>
        <p:spPr>
          <a:xfrm>
            <a:off x="4490357" y="1245827"/>
            <a:ext cx="60950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玩耍，把玩：摆弄。玩弄。弄臣（帝王所亲近狎昵的臣子）。弄潮儿。戏弄。弄瓦（“瓦”是原始的纺锤，古代把它给女孩子玩，意为生女儿）。弄璋（“璋”是一种玉器，古代把它给男孩子玩。意为生儿子）。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做，干：弄假成真。弄明白。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设法取得：弄点钱花。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搅扰：这事弄得人心惶惶。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耍，炫耀：搔首弄姿。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不正当地使用：弄权。弄手段。捉弄。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奏乐或乐曲的一段、一章：弄琴。梅花三弄。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819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62D00E6-4543-44EF-8A48-E5F70CB8D446}"/>
              </a:ext>
            </a:extLst>
          </p:cNvPr>
          <p:cNvSpPr txBox="1"/>
          <p:nvPr/>
        </p:nvSpPr>
        <p:spPr>
          <a:xfrm>
            <a:off x="814944" y="1720425"/>
            <a:ext cx="60950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喊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hǎn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大声叫，呼：喊口号。喊叫。呼喊。呐喊。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12ABF47-4E09-4B1F-872E-C325E7595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24" y="2999796"/>
            <a:ext cx="7287642" cy="2972215"/>
          </a:xfrm>
          <a:prstGeom prst="rect">
            <a:avLst/>
          </a:prstGeom>
        </p:spPr>
      </p:pic>
      <p:pic>
        <p:nvPicPr>
          <p:cNvPr id="4100" name="Picture 4" descr="stroke order animation of 喊">
            <a:extLst>
              <a:ext uri="{FF2B5EF4-FFF2-40B4-BE49-F238E27FC236}">
                <a16:creationId xmlns:a16="http://schemas.microsoft.com/office/drawing/2014/main" id="{975EDFCC-8EFE-4509-85D1-A121A32FC3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15" y="94928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0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roke order animation of 刻">
            <a:extLst>
              <a:ext uri="{FF2B5EF4-FFF2-40B4-BE49-F238E27FC236}">
                <a16:creationId xmlns:a16="http://schemas.microsoft.com/office/drawing/2014/main" id="{9FA9B51C-0D64-4A11-90FD-C266E240E9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985" y="48614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1B8CEBE-0CCA-40CA-819A-871D702B0EE0}"/>
              </a:ext>
            </a:extLst>
          </p:cNvPr>
          <p:cNvSpPr txBox="1"/>
          <p:nvPr/>
        </p:nvSpPr>
        <p:spPr>
          <a:xfrm>
            <a:off x="1028700" y="566678"/>
            <a:ext cx="60950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刻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kè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雕，用刀子挖：刻本（雕版印成的书本）。刻石。刻字。刻板。刻舟求剑。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古代用漏壶记时，一昼夜共一百刻。今用钟表计时，一刻等于十五分钟：五点一刻。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时间：此刻。即刻。顷刻（极短时间）。时刻。刻不容缓。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形容程度极深：深刻。刻意。刻骨（感受深切入骨）。刻苦。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不厚道：刻毒。刻薄。尖刻。苛刻。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841543-A877-4E64-8DCC-8FE7CB0E1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522245"/>
            <a:ext cx="7287642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82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1265</Words>
  <Application>Microsoft Office PowerPoint</Application>
  <PresentationFormat>宽屏</PresentationFormat>
  <Paragraphs>21</Paragraphs>
  <Slides>22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XinGothic-SinaWeibo</vt:lpstr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Chi</dc:creator>
  <cp:lastModifiedBy>Chen Chi</cp:lastModifiedBy>
  <cp:revision>2</cp:revision>
  <dcterms:created xsi:type="dcterms:W3CDTF">2025-06-22T08:18:53Z</dcterms:created>
  <dcterms:modified xsi:type="dcterms:W3CDTF">2025-06-29T08:28:54Z</dcterms:modified>
</cp:coreProperties>
</file>